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9" r:id="rId4"/>
    <p:sldId id="260" r:id="rId5"/>
    <p:sldId id="261" r:id="rId6"/>
    <p:sldId id="27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37B8-1939-47D7-BE02-DCAF32B8532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2CE-F852-43AC-A6EB-87B3A4EA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37B8-1939-47D7-BE02-DCAF32B8532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2CE-F852-43AC-A6EB-87B3A4EA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37B8-1939-47D7-BE02-DCAF32B8532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2CE-F852-43AC-A6EB-87B3A4EA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37B8-1939-47D7-BE02-DCAF32B8532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2CE-F852-43AC-A6EB-87B3A4EA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37B8-1939-47D7-BE02-DCAF32B8532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2CE-F852-43AC-A6EB-87B3A4EA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37B8-1939-47D7-BE02-DCAF32B8532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2CE-F852-43AC-A6EB-87B3A4EA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37B8-1939-47D7-BE02-DCAF32B8532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2CE-F852-43AC-A6EB-87B3A4EA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37B8-1939-47D7-BE02-DCAF32B8532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2CE-F852-43AC-A6EB-87B3A4EA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37B8-1939-47D7-BE02-DCAF32B8532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2CE-F852-43AC-A6EB-87B3A4EA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37B8-1939-47D7-BE02-DCAF32B8532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2CE-F852-43AC-A6EB-87B3A4EA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37B8-1939-47D7-BE02-DCAF32B8532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2CE-F852-43AC-A6EB-87B3A4EA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37B8-1939-47D7-BE02-DCAF32B8532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D2CE-F852-43AC-A6EB-87B3A4EA4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285884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Детский сад № 31 Ромашка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643182"/>
            <a:ext cx="8001056" cy="4214818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ru-RU" altLang="ru-RU" sz="3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«</a:t>
            </a:r>
            <a:r>
              <a:rPr lang="ru-RU" altLang="ru-RU" sz="3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</a:t>
            </a:r>
            <a:r>
              <a:rPr lang="ru-RU" altLang="ru-RU" sz="3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доровьесберегающие</a:t>
            </a:r>
            <a:r>
              <a:rPr lang="ru-RU" altLang="ru-RU" sz="3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игровые двигательные  технологии»</a:t>
            </a:r>
          </a:p>
          <a:p>
            <a:endParaRPr lang="ru-RU" alt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endParaRPr lang="ru-RU" alt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endParaRPr lang="ru-RU" alt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r>
              <a:rPr lang="ru-RU" alt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           </a:t>
            </a:r>
            <a:r>
              <a:rPr lang="ru-RU" altLang="ru-RU" sz="19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Подготовила: Артеменко Светлана Алексеевна</a:t>
            </a:r>
          </a:p>
          <a:p>
            <a:endParaRPr lang="ru-RU" dirty="0"/>
          </a:p>
        </p:txBody>
      </p:sp>
      <p:pic>
        <p:nvPicPr>
          <p:cNvPr id="4" name="Picture 4" descr="C:\Users\игорь\Desktop\102266121_365359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29067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FF0000"/>
                </a:solidFill>
              </a:rPr>
              <a:t>Самостоятельная двигательная деятельность детей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Рисунок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19140"/>
            <a:ext cx="3643338" cy="4338817"/>
          </a:xfrm>
        </p:spPr>
      </p:pic>
      <p:pic>
        <p:nvPicPr>
          <p:cNvPr id="6" name="Содержимое 5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071678"/>
            <a:ext cx="3857652" cy="42862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00372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 Black" pitchFamily="34" charset="0"/>
              </a:rPr>
              <a:t>Подвижные и спортивные игры</a:t>
            </a:r>
            <a:r>
              <a:rPr lang="ru-RU" altLang="ru-RU" sz="54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altLang="ru-RU" sz="54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altLang="ru-RU" b="1" dirty="0" smtClean="0">
                <a:solidFill>
                  <a:srgbClr val="9900CC"/>
                </a:solidFill>
              </a:rPr>
              <a:t> </a:t>
            </a:r>
            <a:r>
              <a:rPr lang="ru-RU" altLang="ru-RU" sz="3600" b="1" dirty="0" smtClean="0"/>
              <a:t>подбираются в соответствии с возрастом ребёнка, местом и временем её проведения.</a:t>
            </a:r>
            <a:endParaRPr lang="ru-RU" sz="3600" dirty="0"/>
          </a:p>
        </p:txBody>
      </p:sp>
      <p:pic>
        <p:nvPicPr>
          <p:cNvPr id="5" name="Содержимое 4" descr="Рисунок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5913" y="3000375"/>
            <a:ext cx="4001174" cy="3357563"/>
          </a:xfrm>
        </p:spPr>
      </p:pic>
      <p:pic>
        <p:nvPicPr>
          <p:cNvPr id="6" name="Содержимое 5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000372"/>
            <a:ext cx="3857652" cy="335758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rgbClr val="FF0000"/>
                </a:solidFill>
                <a:latin typeface="Arial Black" pitchFamily="34" charset="0"/>
              </a:rPr>
              <a:t>Релаксация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Рисунок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3"/>
            <a:ext cx="8072494" cy="478634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57562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Гимнастика пробуждения</a:t>
            </a:r>
            <a:r>
              <a:rPr lang="ru-RU" altLang="ru-RU" dirty="0" smtClean="0">
                <a:solidFill>
                  <a:srgbClr val="FF0000"/>
                </a:solidFill>
              </a:rPr>
              <a:t>, </a:t>
            </a:r>
            <a:r>
              <a:rPr lang="ru-RU" altLang="ru-RU" b="1" dirty="0" smtClean="0">
                <a:solidFill>
                  <a:srgbClr val="FF0000"/>
                </a:solidFill>
              </a:rPr>
              <a:t>закаливание</a:t>
            </a:r>
            <a:r>
              <a:rPr lang="ru-RU" altLang="ru-RU" sz="5400" b="1" dirty="0" smtClean="0">
                <a:solidFill>
                  <a:srgbClr val="0000FF"/>
                </a:solidFill>
              </a:rPr>
              <a:t/>
            </a:r>
            <a:br>
              <a:rPr lang="ru-RU" altLang="ru-RU" sz="5400" b="1" dirty="0" smtClean="0">
                <a:solidFill>
                  <a:srgbClr val="0000FF"/>
                </a:solidFill>
              </a:rPr>
            </a:br>
            <a:r>
              <a:rPr lang="ru-RU" altLang="ru-RU" sz="3600" b="1" dirty="0" smtClean="0"/>
              <a:t>форма проведения различна: упражнения на кроватках, обширное умывание, ходьба по дорожкам «здоровья»,динамические упражнения.</a:t>
            </a:r>
            <a:endParaRPr lang="ru-RU" sz="3600" dirty="0"/>
          </a:p>
        </p:txBody>
      </p:sp>
      <p:pic>
        <p:nvPicPr>
          <p:cNvPr id="5" name="Содержимое 4" descr="IMG_16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357562"/>
            <a:ext cx="4038600" cy="3143272"/>
          </a:xfrm>
        </p:spPr>
      </p:pic>
      <p:pic>
        <p:nvPicPr>
          <p:cNvPr id="6" name="Содержимое 5" descr="IMG_16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4607" y="3357563"/>
            <a:ext cx="3385785" cy="31432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71744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 Black" pitchFamily="34" charset="0"/>
              </a:rPr>
              <a:t>Гимнастика пальчиковая</a:t>
            </a:r>
            <a:r>
              <a:rPr lang="ru-RU" altLang="ru-RU" sz="6000" dirty="0" smtClean="0"/>
              <a:t/>
            </a:r>
            <a:br>
              <a:rPr lang="ru-RU" altLang="ru-RU" sz="6000" dirty="0" smtClean="0"/>
            </a:br>
            <a:r>
              <a:rPr lang="ru-RU" altLang="ru-RU" sz="3600" b="1" dirty="0" smtClean="0"/>
              <a:t>рекомендуется всем детям, особенно с речевыми проблемами. Проводиться в любой удобный отрезок времени.</a:t>
            </a:r>
            <a:endParaRPr lang="ru-RU" sz="3600" dirty="0"/>
          </a:p>
        </p:txBody>
      </p:sp>
      <p:pic>
        <p:nvPicPr>
          <p:cNvPr id="4" name="Содержимое 3" descr="IMG_1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571744"/>
            <a:ext cx="6286544" cy="392909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00306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 Black" pitchFamily="34" charset="0"/>
              </a:rPr>
              <a:t>Гимнастика дыхательная</a:t>
            </a:r>
            <a:r>
              <a:rPr lang="ru-RU" altLang="ru-RU" sz="54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altLang="ru-RU" sz="54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altLang="ru-RU" sz="3600" b="1" dirty="0" smtClean="0"/>
              <a:t>проводится в проветриваемом помещении, педагог даёт детям инструкции об обязательной гигиене полости носа.</a:t>
            </a:r>
            <a:endParaRPr lang="ru-RU" sz="3600" dirty="0"/>
          </a:p>
        </p:txBody>
      </p:sp>
      <p:pic>
        <p:nvPicPr>
          <p:cNvPr id="6" name="Содержимое 5" descr="IMG_16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428868"/>
            <a:ext cx="3571900" cy="3714776"/>
          </a:xfrm>
        </p:spPr>
      </p:pic>
      <p:pic>
        <p:nvPicPr>
          <p:cNvPr id="8" name="Содержимое 7" descr="IMG_16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428868"/>
            <a:ext cx="3643338" cy="37147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 Black" pitchFamily="34" charset="0"/>
              </a:rPr>
              <a:t>Гимнастика для глаз</a:t>
            </a:r>
            <a:r>
              <a:rPr lang="ru-RU" altLang="ru-RU" sz="54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altLang="ru-RU" sz="54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altLang="ru-RU" sz="3600" b="1" dirty="0" smtClean="0"/>
              <a:t>рекомендуется использовать наглядный материал (ориентиры), показ педагога.</a:t>
            </a:r>
            <a:endParaRPr lang="ru-RU" sz="3600" dirty="0"/>
          </a:p>
        </p:txBody>
      </p:sp>
      <p:pic>
        <p:nvPicPr>
          <p:cNvPr id="5" name="Содержимое 4" descr="IMG_16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357430"/>
            <a:ext cx="3643338" cy="3571900"/>
          </a:xfrm>
        </p:spPr>
      </p:pic>
      <p:pic>
        <p:nvPicPr>
          <p:cNvPr id="10" name="Содержимое 9" descr="IMG_16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58062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5992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 Black" pitchFamily="34" charset="0"/>
              </a:rPr>
              <a:t>Занятия из серии </a:t>
            </a:r>
            <a:r>
              <a:rPr lang="ru-RU" altLang="ru-RU" b="1" dirty="0" smtClean="0">
                <a:solidFill>
                  <a:srgbClr val="FF0000"/>
                </a:solidFill>
              </a:rPr>
              <a:t>«</a:t>
            </a:r>
            <a:r>
              <a:rPr lang="ru-RU" altLang="ru-RU" b="1" dirty="0" smtClean="0">
                <a:solidFill>
                  <a:srgbClr val="FF0000"/>
                </a:solidFill>
                <a:latin typeface="Arial Black" pitchFamily="34" charset="0"/>
              </a:rPr>
              <a:t>Здоровье</a:t>
            </a:r>
            <a:r>
              <a:rPr lang="ru-RU" altLang="ru-RU" b="1" dirty="0" smtClean="0">
                <a:solidFill>
                  <a:srgbClr val="FF0000"/>
                </a:solidFill>
              </a:rPr>
              <a:t>»</a:t>
            </a:r>
            <a:r>
              <a:rPr lang="ru-RU" altLang="ru-RU" sz="54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altLang="ru-RU" sz="54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altLang="ru-RU" sz="3600" b="1" dirty="0" smtClean="0"/>
              <a:t>могут быть включены в НОД в качестве познавательного характера.</a:t>
            </a:r>
            <a:endParaRPr lang="ru-RU" sz="3600" dirty="0"/>
          </a:p>
        </p:txBody>
      </p:sp>
      <p:pic>
        <p:nvPicPr>
          <p:cNvPr id="4" name="Picture 4" descr="C:\Users\User\Desktop\DSCI0436 (640x48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437" b="7066"/>
          <a:stretch>
            <a:fillRect/>
          </a:stretch>
        </p:blipFill>
        <p:spPr>
          <a:xfrm>
            <a:off x="1428728" y="2286000"/>
            <a:ext cx="6215106" cy="4286272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43182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 Black" pitchFamily="34" charset="0"/>
              </a:rPr>
              <a:t>Точечный </a:t>
            </a:r>
            <a:r>
              <a:rPr lang="ru-RU" altLang="ru-RU" b="1" dirty="0" err="1" smtClean="0">
                <a:solidFill>
                  <a:srgbClr val="FF0000"/>
                </a:solidFill>
                <a:latin typeface="Arial Black" pitchFamily="34" charset="0"/>
              </a:rPr>
              <a:t>самомассаж</a:t>
            </a:r>
            <a:r>
              <a:rPr lang="ru-RU" altLang="ru-RU" sz="6000" dirty="0" smtClean="0"/>
              <a:t/>
            </a:r>
            <a:br>
              <a:rPr lang="ru-RU" altLang="ru-RU" sz="6000" dirty="0" smtClean="0"/>
            </a:br>
            <a:r>
              <a:rPr lang="ru-RU" altLang="ru-RU" sz="3600" b="1" dirty="0" smtClean="0"/>
              <a:t>проводится строго по специальной методике, показана детям с частыми простудными заболеваниями и для профилактики ОРЗ.</a:t>
            </a:r>
            <a:endParaRPr lang="ru-RU" sz="3600" dirty="0"/>
          </a:p>
        </p:txBody>
      </p:sp>
      <p:pic>
        <p:nvPicPr>
          <p:cNvPr id="5" name="Picture 4" descr="C:\Users\User\Desktop\IMG_1395 (640x48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786058"/>
            <a:ext cx="39290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User\Desktop\IMG_4025 (640x36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58" y="2786058"/>
            <a:ext cx="4000528" cy="3500462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85926"/>
          </a:xfrm>
        </p:spPr>
        <p:txBody>
          <a:bodyPr>
            <a:normAutofit fontScale="90000"/>
          </a:bodyPr>
          <a:lstStyle/>
          <a:p>
            <a:r>
              <a:rPr lang="ru-RU" altLang="ru-RU" b="1" dirty="0" err="1" smtClean="0">
                <a:solidFill>
                  <a:srgbClr val="FF0000"/>
                </a:solidFill>
              </a:rPr>
              <a:t>Сказкотерапия</a:t>
            </a:r>
            <a:r>
              <a:rPr lang="ru-RU" altLang="ru-RU" sz="5400" b="1" dirty="0" smtClean="0">
                <a:solidFill>
                  <a:srgbClr val="0000FF"/>
                </a:solidFill>
              </a:rPr>
              <a:t>                               </a:t>
            </a:r>
            <a:r>
              <a:rPr lang="ru-RU" altLang="ru-RU" sz="3600" b="1" dirty="0" smtClean="0"/>
              <a:t>Сказку может рассказывать взрослый, либо это может быть групповое рассказывание.</a:t>
            </a:r>
            <a:endParaRPr lang="ru-RU" sz="3600" dirty="0"/>
          </a:p>
        </p:txBody>
      </p:sp>
      <p:pic>
        <p:nvPicPr>
          <p:cNvPr id="6" name="Содержимое 5" descr="IMG_16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643182"/>
            <a:ext cx="3857652" cy="3571900"/>
          </a:xfrm>
        </p:spPr>
      </p:pic>
      <p:pic>
        <p:nvPicPr>
          <p:cNvPr id="5" name="Picture 5" descr="C:\Users\User\Desktop\IMG_3934 (640x36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41434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7156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Актуальность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7786742" cy="42862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МБ ДОУ Детский сад присмотра и оздоровления № 31 «Ромашка» реализует комплексную систему оздоровительной работы с </a:t>
            </a:r>
            <a:r>
              <a:rPr lang="ru-RU" dirty="0" err="1" smtClean="0">
                <a:solidFill>
                  <a:schemeClr val="tx1"/>
                </a:solidFill>
              </a:rPr>
              <a:t>туб.инфицированными</a:t>
            </a:r>
            <a:r>
              <a:rPr lang="ru-RU" dirty="0" smtClean="0">
                <a:solidFill>
                  <a:schemeClr val="tx1"/>
                </a:solidFill>
              </a:rPr>
              <a:t> детьми, направленную на обеспечение физического, психического и социального благополучия ребенка.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00438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 Black" pitchFamily="34" charset="0"/>
              </a:rPr>
              <a:t>Технологии музыкального </a:t>
            </a:r>
            <a:r>
              <a:rPr lang="ru-RU" altLang="ru-RU" b="1" dirty="0" smtClean="0">
                <a:solidFill>
                  <a:srgbClr val="FF0000"/>
                </a:solidFill>
              </a:rPr>
              <a:t>воздействия</a:t>
            </a:r>
            <a:r>
              <a:rPr lang="ru-RU" altLang="ru-RU" sz="54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altLang="ru-RU" sz="54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altLang="ru-RU" sz="3600" b="1" dirty="0" smtClean="0">
                <a:latin typeface="Arial Black" pitchFamily="34" charset="0"/>
              </a:rPr>
              <a:t>используется в качестве вспомогательного средства</a:t>
            </a:r>
            <a:r>
              <a:rPr lang="ru-RU" altLang="ru-RU" sz="3600" b="1" dirty="0" smtClean="0"/>
              <a:t>,</a:t>
            </a:r>
            <a:r>
              <a:rPr lang="ru-RU" altLang="ru-RU" sz="3600" b="1" dirty="0" smtClean="0">
                <a:latin typeface="Arial Black" pitchFamily="34" charset="0"/>
              </a:rPr>
              <a:t> как часть других технологий</a:t>
            </a:r>
            <a:r>
              <a:rPr lang="ru-RU" altLang="ru-RU" sz="3600" b="1" dirty="0" smtClean="0"/>
              <a:t>,</a:t>
            </a:r>
            <a:r>
              <a:rPr lang="ru-RU" altLang="ru-RU" sz="3600" b="1" dirty="0" smtClean="0">
                <a:latin typeface="Arial Black" pitchFamily="34" charset="0"/>
              </a:rPr>
              <a:t> для снятия напряжения</a:t>
            </a:r>
            <a:r>
              <a:rPr lang="ru-RU" altLang="ru-RU" sz="3600" b="1" dirty="0" smtClean="0"/>
              <a:t>,</a:t>
            </a:r>
            <a:r>
              <a:rPr lang="ru-RU" altLang="ru-RU" sz="3600" b="1" dirty="0" smtClean="0">
                <a:latin typeface="Arial Black" pitchFamily="34" charset="0"/>
              </a:rPr>
              <a:t> повышения эмоционального настроя</a:t>
            </a:r>
            <a:r>
              <a:rPr lang="ru-RU" altLang="ru-RU" sz="3600" b="1" dirty="0" smtClean="0"/>
              <a:t>.</a:t>
            </a:r>
            <a:endParaRPr lang="ru-RU" sz="3600" dirty="0"/>
          </a:p>
        </p:txBody>
      </p:sp>
      <p:pic>
        <p:nvPicPr>
          <p:cNvPr id="4" name="Picture 6" descr="C:\Users\User\Desktop\IMG_1215 (640x48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643314"/>
            <a:ext cx="4357718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8573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Взаимодействие  с семьей по вопросам охраны и укрепления здоровья детей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8143932" cy="36385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9800" dirty="0" smtClean="0">
                <a:solidFill>
                  <a:schemeClr val="tx1"/>
                </a:solidFill>
              </a:rPr>
              <a:t>Информационные стенды для родителей, освещающие вопросы оздоровления без лекарств (комплексы  игровых двигательных упражнений , гимнастика для глаз, пальчиковые игры).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9800" dirty="0" smtClean="0">
                <a:solidFill>
                  <a:schemeClr val="tx1"/>
                </a:solidFill>
              </a:rPr>
              <a:t>Информационные стенды медицинских работников о медицинской профилактической работе с детьми в ДОУ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9800" dirty="0" smtClean="0">
                <a:solidFill>
                  <a:schemeClr val="tx1"/>
                </a:solidFill>
              </a:rPr>
              <a:t>Приобщение родителей  к участию в физкультурно-массовых мероприятиях  (соревнования, спортивные праздники, дни открытых дверей, Дни и </a:t>
            </a:r>
            <a:r>
              <a:rPr lang="ru-RU" sz="9800" smtClean="0">
                <a:solidFill>
                  <a:schemeClr val="tx1"/>
                </a:solidFill>
              </a:rPr>
              <a:t>Недели здоровья.</a:t>
            </a:r>
            <a:endParaRPr lang="ru-RU" sz="9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9800" dirty="0" smtClean="0">
                <a:solidFill>
                  <a:schemeClr val="tx1"/>
                </a:solidFill>
              </a:rPr>
              <a:t>Консультации, беседы с родителями по вопросам </a:t>
            </a:r>
            <a:r>
              <a:rPr lang="ru-RU" sz="9800" dirty="0" err="1" smtClean="0">
                <a:solidFill>
                  <a:schemeClr val="tx1"/>
                </a:solidFill>
              </a:rPr>
              <a:t>здоровьесбережения</a:t>
            </a:r>
            <a:r>
              <a:rPr lang="ru-RU" sz="98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Результативность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142984"/>
            <a:ext cx="7643866" cy="51435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Создана предметно-развивающая среда, обеспечивающая полноценное физическое, психическое и социальное развитие ребенка, способствующая получению навыков здорового образа жизни.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У детей формируются элементарные представления о полезности и целесообразности физической активности и личной гигиене через совместную образовательную деятельность, проблемно-игровые  ситуации, спортивные </a:t>
            </a:r>
            <a:r>
              <a:rPr lang="ru-RU" smtClean="0">
                <a:solidFill>
                  <a:schemeClr val="tx1"/>
                </a:solidFill>
              </a:rPr>
              <a:t>мероприятия.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8572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71480"/>
            <a:ext cx="8001056" cy="578647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Используя в работе </a:t>
            </a:r>
            <a:r>
              <a:rPr lang="ru-RU" dirty="0" err="1" smtClean="0">
                <a:solidFill>
                  <a:schemeClr val="tx1"/>
                </a:solidFill>
              </a:rPr>
              <a:t>здоровьесберегающие</a:t>
            </a:r>
            <a:r>
              <a:rPr lang="ru-RU" dirty="0" smtClean="0">
                <a:solidFill>
                  <a:schemeClr val="tx1"/>
                </a:solidFill>
              </a:rPr>
              <a:t> игровые двигательные технологии, дети быстрее адаптируются к условиям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</a:t>
            </a:r>
            <a:r>
              <a:rPr lang="ru-RU" dirty="0" err="1" smtClean="0">
                <a:solidFill>
                  <a:schemeClr val="tx1"/>
                </a:solidFill>
              </a:rPr>
              <a:t>сада,наблюдается</a:t>
            </a:r>
            <a:r>
              <a:rPr lang="ru-RU" dirty="0" smtClean="0">
                <a:solidFill>
                  <a:schemeClr val="tx1"/>
                </a:solidFill>
              </a:rPr>
              <a:t> снижение заболеваемости.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Благодаря постоянному взаимодействию с педагогами-специалистами значительно повысилась эффективность педагогической работы.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28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286808" cy="535307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Вовлечение родителей в педагогический процесс позволило расширить представление о работе МБДОУ.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Родители стали активнее участвовать в жизни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/сада.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Повысился интерес к новым методам оздоровления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14311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Цель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715304" cy="450059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Создание условий для физического, психического здоровья, эмоционального благополучия детей в разных видах деятельности.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Формирование потребности детей к здоровому образу жизни через разнообразные формы работы.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2873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Задачи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85860"/>
            <a:ext cx="8143932" cy="507209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Воспитание потребности в здоровом образе жизни.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Развитие </a:t>
            </a:r>
            <a:r>
              <a:rPr lang="ru-RU" dirty="0" err="1" smtClean="0">
                <a:solidFill>
                  <a:schemeClr val="tx1"/>
                </a:solidFill>
              </a:rPr>
              <a:t>психоэмоциональной</a:t>
            </a:r>
            <a:r>
              <a:rPr lang="ru-RU" dirty="0" smtClean="0">
                <a:solidFill>
                  <a:schemeClr val="tx1"/>
                </a:solidFill>
              </a:rPr>
              <a:t> сферы личности ребенка через использование игровых двигательных технологий.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Создание условий для реализации потребности детей в двигательной активности.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Содействие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снятию психического (интеллектуального и </a:t>
            </a:r>
            <a:r>
              <a:rPr lang="ru-RU" dirty="0" smtClean="0">
                <a:solidFill>
                  <a:schemeClr val="tx1"/>
                </a:solidFill>
              </a:rPr>
              <a:t>эмоционального</a:t>
            </a:r>
            <a:r>
              <a:rPr lang="ru-RU" dirty="0" smtClean="0">
                <a:solidFill>
                  <a:schemeClr val="tx1"/>
                </a:solidFill>
              </a:rPr>
              <a:t>) перенапряжения, легкому переключению с одного вида деятельности на другой.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0006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7858180" cy="485300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Повышение информационного уровня родителей и пропаганда здорового образа жизни через использование игровых двигательных технологий в семейном опыте </a:t>
            </a:r>
            <a:r>
              <a:rPr lang="ru-RU" smtClean="0">
                <a:solidFill>
                  <a:schemeClr val="tx1"/>
                </a:solidFill>
              </a:rPr>
              <a:t>оздоровления детей.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2873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Направления работы по </a:t>
            </a:r>
            <a:r>
              <a:rPr lang="ru-RU" sz="4000" dirty="0" err="1" smtClean="0">
                <a:solidFill>
                  <a:srgbClr val="FF0000"/>
                </a:solidFill>
              </a:rPr>
              <a:t>здоровьесбережению</a:t>
            </a:r>
            <a:r>
              <a:rPr lang="ru-RU" sz="4000" dirty="0" smtClean="0">
                <a:solidFill>
                  <a:srgbClr val="FF0000"/>
                </a:solidFill>
              </a:rPr>
              <a:t>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072494" cy="485778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4100" dirty="0" smtClean="0">
                <a:solidFill>
                  <a:schemeClr val="tx1"/>
                </a:solidFill>
              </a:rPr>
              <a:t>Интеграция задач физкультурно-оздоровительной работы в различные виды совместной деятельности.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4100" dirty="0" smtClean="0">
                <a:solidFill>
                  <a:schemeClr val="tx1"/>
                </a:solidFill>
              </a:rPr>
              <a:t>Внедрение  </a:t>
            </a:r>
            <a:r>
              <a:rPr lang="ru-RU" sz="4100" dirty="0" err="1" smtClean="0">
                <a:solidFill>
                  <a:schemeClr val="tx1"/>
                </a:solidFill>
              </a:rPr>
              <a:t>здоровьесберегающих</a:t>
            </a:r>
            <a:r>
              <a:rPr lang="ru-RU" sz="4100" dirty="0" smtClean="0">
                <a:solidFill>
                  <a:schemeClr val="tx1"/>
                </a:solidFill>
              </a:rPr>
              <a:t> технологий в воспитательно-образовательный процесс 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4100" dirty="0" smtClean="0">
                <a:solidFill>
                  <a:schemeClr val="tx1"/>
                </a:solidFill>
              </a:rPr>
              <a:t>Разнообразие форм </a:t>
            </a:r>
            <a:r>
              <a:rPr lang="ru-RU" sz="4100" dirty="0" err="1" smtClean="0">
                <a:solidFill>
                  <a:schemeClr val="tx1"/>
                </a:solidFill>
              </a:rPr>
              <a:t>физкультурно</a:t>
            </a:r>
            <a:r>
              <a:rPr lang="ru-RU" sz="4100" dirty="0" smtClean="0">
                <a:solidFill>
                  <a:schemeClr val="tx1"/>
                </a:solidFill>
              </a:rPr>
              <a:t> - </a:t>
            </a:r>
            <a:r>
              <a:rPr lang="ru-RU" sz="4100" dirty="0" err="1" smtClean="0">
                <a:solidFill>
                  <a:schemeClr val="tx1"/>
                </a:solidFill>
              </a:rPr>
              <a:t>досуговой</a:t>
            </a:r>
            <a:r>
              <a:rPr lang="ru-RU" sz="4100" dirty="0" smtClean="0">
                <a:solidFill>
                  <a:schemeClr val="tx1"/>
                </a:solidFill>
              </a:rPr>
              <a:t> деятельности с дошкольниками.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4100" dirty="0" smtClean="0">
                <a:solidFill>
                  <a:schemeClr val="tx1"/>
                </a:solidFill>
              </a:rPr>
              <a:t>Формирование привычки к здоровому образу жизни у дошкольников  и  родителей.</a:t>
            </a:r>
            <a:endParaRPr lang="en-US" sz="41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4100" dirty="0" smtClean="0">
                <a:solidFill>
                  <a:schemeClr val="tx1"/>
                </a:solidFill>
              </a:rPr>
              <a:t>Совершенствование физических качеств и обеспечение нормального уровня физической подготовленности в соответствии с возможностями и состоянием здоровья ребенка.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4100" dirty="0" smtClean="0">
                <a:solidFill>
                  <a:schemeClr val="tx1"/>
                </a:solidFill>
              </a:rPr>
              <a:t>Выявление интересов, склонностей и способностей детей в двигательной деятельности и реализация их через систему спортивно-оздоровительной работы.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4100" dirty="0" smtClean="0">
                <a:solidFill>
                  <a:schemeClr val="tx1"/>
                </a:solidFill>
              </a:rPr>
              <a:t>Обеспечение физического и психического благополучия каждого ребёнка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1455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Этапы  внедрения </a:t>
            </a:r>
            <a:r>
              <a:rPr lang="ru-RU" b="1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b="1" dirty="0" smtClean="0">
                <a:solidFill>
                  <a:srgbClr val="FF0000"/>
                </a:solidFill>
              </a:rPr>
              <a:t> технологий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071678"/>
            <a:ext cx="7858180" cy="435771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4600" dirty="0" smtClean="0">
                <a:solidFill>
                  <a:schemeClr val="tx1"/>
                </a:solidFill>
              </a:rPr>
              <a:t>Анализ исходного состояния здоровья, физического развития и физической подготовленности дошкольников, их </a:t>
            </a:r>
            <a:r>
              <a:rPr lang="ru-RU" sz="4600" dirty="0" err="1" smtClean="0">
                <a:solidFill>
                  <a:schemeClr val="tx1"/>
                </a:solidFill>
              </a:rPr>
              <a:t>валеологических</a:t>
            </a:r>
            <a:r>
              <a:rPr lang="ru-RU" sz="4600" dirty="0" smtClean="0">
                <a:solidFill>
                  <a:schemeClr val="tx1"/>
                </a:solidFill>
              </a:rPr>
              <a:t> умений и навыков.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4600" dirty="0" smtClean="0">
                <a:solidFill>
                  <a:schemeClr val="tx1"/>
                </a:solidFill>
              </a:rPr>
              <a:t>Организация </a:t>
            </a:r>
            <a:r>
              <a:rPr lang="ru-RU" sz="4600" dirty="0" err="1" smtClean="0">
                <a:solidFill>
                  <a:schemeClr val="tx1"/>
                </a:solidFill>
              </a:rPr>
              <a:t>здоровьесберегающего</a:t>
            </a:r>
            <a:r>
              <a:rPr lang="ru-RU" sz="4600" dirty="0" smtClean="0">
                <a:solidFill>
                  <a:schemeClr val="tx1"/>
                </a:solidFill>
              </a:rPr>
              <a:t> образовательного пространства группы.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4600" dirty="0" smtClean="0">
                <a:solidFill>
                  <a:schemeClr val="tx1"/>
                </a:solidFill>
              </a:rPr>
              <a:t>Внедрение разнообразных форм работы по сохранению и укреплению здоровья детей 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4600" dirty="0" smtClean="0">
                <a:solidFill>
                  <a:schemeClr val="tx1"/>
                </a:solidFill>
              </a:rPr>
              <a:t>Работа </a:t>
            </a:r>
            <a:r>
              <a:rPr lang="ru-RU" sz="4600" dirty="0" err="1" smtClean="0">
                <a:solidFill>
                  <a:schemeClr val="tx1"/>
                </a:solidFill>
              </a:rPr>
              <a:t>валеологической</a:t>
            </a:r>
            <a:r>
              <a:rPr lang="ru-RU" sz="4600" dirty="0" smtClean="0">
                <a:solidFill>
                  <a:schemeClr val="tx1"/>
                </a:solidFill>
              </a:rPr>
              <a:t> направленности с родителями 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Формы организации </a:t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r>
              <a:rPr lang="ru-RU" altLang="ru-RU" b="1" dirty="0" err="1" smtClean="0">
                <a:solidFill>
                  <a:srgbClr val="FF0000"/>
                </a:solidFill>
              </a:rPr>
              <a:t>здоровьесберегающей</a:t>
            </a:r>
            <a:r>
              <a:rPr lang="ru-RU" altLang="ru-RU" b="1" dirty="0" smtClean="0">
                <a:solidFill>
                  <a:srgbClr val="FF0000"/>
                </a:solidFill>
              </a:rPr>
              <a:t> работы</a:t>
            </a:r>
            <a:r>
              <a:rPr lang="ru-RU" altLang="ru-RU" b="1" dirty="0" smtClean="0">
                <a:solidFill>
                  <a:srgbClr val="0000FF"/>
                </a:solidFill>
              </a:rPr>
              <a:t/>
            </a:r>
            <a:br>
              <a:rPr lang="ru-RU" altLang="ru-RU" b="1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71688"/>
            <a:ext cx="8286808" cy="442914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5743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Физкультурное занятие</a:t>
            </a:r>
            <a:r>
              <a:rPr lang="ru-RU" altLang="ru-RU" sz="6000" dirty="0" smtClean="0"/>
              <a:t/>
            </a:r>
            <a:br>
              <a:rPr lang="ru-RU" altLang="ru-RU" sz="6000" dirty="0" smtClean="0"/>
            </a:br>
            <a:r>
              <a:rPr lang="ru-RU" altLang="ru-RU" sz="3600" b="1" dirty="0" smtClean="0"/>
              <a:t>занятия проводятся в соответствии с программой, перед занятием необходимо хорошо проветрить помещение</a:t>
            </a:r>
            <a:endParaRPr lang="ru-RU" sz="3600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7685" y="2403968"/>
            <a:ext cx="6988629" cy="397887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507</Words>
  <Application>Microsoft Office PowerPoint</Application>
  <PresentationFormat>Экран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Муниципальное бюджетное дошкольное образовательное учреждение Детский сад № 31 Ромашка</vt:lpstr>
      <vt:lpstr>Актуальность</vt:lpstr>
      <vt:lpstr>Цель</vt:lpstr>
      <vt:lpstr>Задачи</vt:lpstr>
      <vt:lpstr>Слайд 5</vt:lpstr>
      <vt:lpstr>Направления работы по здоровьесбережению  </vt:lpstr>
      <vt:lpstr>Этапы  внедрения здоровьесберегающих технологий</vt:lpstr>
      <vt:lpstr>Формы организации  здоровьесберегающей работы </vt:lpstr>
      <vt:lpstr>Физкультурное занятие занятия проводятся в соответствии с программой, перед занятием необходимо хорошо проветрить помещение</vt:lpstr>
      <vt:lpstr>Самостоятельная двигательная деятельность детей</vt:lpstr>
      <vt:lpstr>Подвижные и спортивные игры  подбираются в соответствии с возрастом ребёнка, местом и временем её проведения.</vt:lpstr>
      <vt:lpstr>Релаксация</vt:lpstr>
      <vt:lpstr>Гимнастика пробуждения, закаливание форма проведения различна: упражнения на кроватках, обширное умывание, ходьба по дорожкам «здоровья»,динамические упражнения.</vt:lpstr>
      <vt:lpstr>Гимнастика пальчиковая рекомендуется всем детям, особенно с речевыми проблемами. Проводиться в любой удобный отрезок времени.</vt:lpstr>
      <vt:lpstr>Гимнастика дыхательная проводится в проветриваемом помещении, педагог даёт детям инструкции об обязательной гигиене полости носа.</vt:lpstr>
      <vt:lpstr>Гимнастика для глаз рекомендуется использовать наглядный материал (ориентиры), показ педагога.</vt:lpstr>
      <vt:lpstr>Занятия из серии «Здоровье» могут быть включены в НОД в качестве познавательного характера.</vt:lpstr>
      <vt:lpstr>Точечный самомассаж проводится строго по специальной методике, показана детям с частыми простудными заболеваниями и для профилактики ОРЗ.</vt:lpstr>
      <vt:lpstr>Сказкотерапия                               Сказку может рассказывать взрослый, либо это может быть групповое рассказывание.</vt:lpstr>
      <vt:lpstr>Технологии музыкального воздействия используется в качестве вспомогательного средства, как часть других технологий, для снятия напряжения, повышения эмоционального настроя.</vt:lpstr>
      <vt:lpstr>Взаимодействие  с семьей по вопросам охраны и укрепления здоровья детей</vt:lpstr>
      <vt:lpstr>Результативность</vt:lpstr>
      <vt:lpstr>Слайд 23</vt:lpstr>
      <vt:lpstr>Слайд 24</vt:lpstr>
      <vt:lpstr>СПАСИБО!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31 Ромашка</dc:title>
  <dc:creator>User</dc:creator>
  <cp:lastModifiedBy>User</cp:lastModifiedBy>
  <cp:revision>35</cp:revision>
  <dcterms:created xsi:type="dcterms:W3CDTF">2014-03-22T07:02:36Z</dcterms:created>
  <dcterms:modified xsi:type="dcterms:W3CDTF">2014-03-26T13:23:44Z</dcterms:modified>
</cp:coreProperties>
</file>