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80" r:id="rId12"/>
    <p:sldId id="281" r:id="rId13"/>
    <p:sldId id="265" r:id="rId14"/>
    <p:sldId id="267" r:id="rId15"/>
    <p:sldId id="274" r:id="rId16"/>
    <p:sldId id="275" r:id="rId17"/>
    <p:sldId id="268" r:id="rId18"/>
    <p:sldId id="269" r:id="rId19"/>
    <p:sldId id="277" r:id="rId20"/>
    <p:sldId id="278" r:id="rId21"/>
    <p:sldId id="279" r:id="rId22"/>
    <p:sldId id="273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270" y="1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5300" b="1" i="1" dirty="0" err="1" smtClean="0">
                <a:solidFill>
                  <a:schemeClr val="accent1">
                    <a:lumMod val="75000"/>
                  </a:schemeClr>
                </a:solidFill>
              </a:rPr>
              <a:t>Лэпбук</a:t>
            </a:r>
            <a:r>
              <a:rPr lang="ru-RU" sz="5300" b="1" i="1" dirty="0" smtClean="0">
                <a:solidFill>
                  <a:schemeClr val="accent1">
                    <a:lumMod val="75000"/>
                  </a:schemeClr>
                </a:solidFill>
              </a:rPr>
              <a:t> как инновационная технология дошкольного обучения»</a:t>
            </a:r>
            <a:r>
              <a:rPr lang="ru-RU" sz="53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53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53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2017-02-04 12-46-03 - 01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500306"/>
            <a:ext cx="5786478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51042"/>
            <a:ext cx="4038600" cy="4024279"/>
          </a:xfrm>
        </p:spPr>
      </p:pic>
      <p:pic>
        <p:nvPicPr>
          <p:cNvPr id="8" name="Содержимое 7" descr="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48616"/>
            <a:ext cx="4038600" cy="3629131"/>
          </a:xfrm>
        </p:spPr>
      </p:pic>
      <p:pic>
        <p:nvPicPr>
          <p:cNvPr id="1026" name="Picture 2" descr="F:\семинар\img_20181024_0913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  <p:pic>
        <p:nvPicPr>
          <p:cNvPr id="1027" name="Picture 3" descr="F:\семинар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5950" y="752475"/>
            <a:ext cx="5372100" cy="5353050"/>
          </a:xfrm>
          <a:prstGeom prst="rect">
            <a:avLst/>
          </a:prstGeom>
          <a:noFill/>
        </p:spPr>
      </p:pic>
      <p:pic>
        <p:nvPicPr>
          <p:cNvPr id="1028" name="Picture 4" descr="F:\семинар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47663"/>
            <a:ext cx="6858000" cy="6162675"/>
          </a:xfrm>
          <a:prstGeom prst="rect">
            <a:avLst/>
          </a:prstGeom>
          <a:noFill/>
        </p:spPr>
      </p:pic>
      <p:pic>
        <p:nvPicPr>
          <p:cNvPr id="1029" name="Picture 5" descr="F:\семинар\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00288" y="214313"/>
            <a:ext cx="4543425" cy="6429375"/>
          </a:xfrm>
          <a:prstGeom prst="rect">
            <a:avLst/>
          </a:prstGeom>
          <a:noFill/>
        </p:spPr>
      </p:pic>
      <p:pic>
        <p:nvPicPr>
          <p:cNvPr id="1030" name="Picture 6" descr="F:\семинар\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00288" y="214313"/>
            <a:ext cx="4543425" cy="6429375"/>
          </a:xfrm>
          <a:prstGeom prst="rect">
            <a:avLst/>
          </a:prstGeom>
          <a:noFill/>
        </p:spPr>
      </p:pic>
      <p:pic>
        <p:nvPicPr>
          <p:cNvPr id="1031" name="Picture 7" descr="F:\семинар\14.09.2014 13-55-46_009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  <p:pic>
        <p:nvPicPr>
          <p:cNvPr id="1032" name="Picture 8" descr="F:\семинар\64ddca431a72bf3602b37b822d8778e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  <p:pic>
        <p:nvPicPr>
          <p:cNvPr id="1033" name="Picture 9" descr="F:\семинар\detsad-255266-1480944175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57313" y="1185863"/>
            <a:ext cx="6429375" cy="4486275"/>
          </a:xfrm>
          <a:prstGeom prst="rect">
            <a:avLst/>
          </a:prstGeom>
          <a:noFill/>
        </p:spPr>
      </p:pic>
      <p:pic>
        <p:nvPicPr>
          <p:cNvPr id="1034" name="Picture 10" descr="F:\семинар\image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57" y="0"/>
            <a:ext cx="8786843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51042"/>
            <a:ext cx="4038600" cy="4024279"/>
          </a:xfrm>
        </p:spPr>
      </p:pic>
      <p:pic>
        <p:nvPicPr>
          <p:cNvPr id="6" name="Содержимое 5" descr="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48616"/>
            <a:ext cx="4038600" cy="362913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2332037"/>
            <a:ext cx="3198347" cy="4525963"/>
          </a:xfrm>
        </p:spPr>
      </p:pic>
      <p:pic>
        <p:nvPicPr>
          <p:cNvPr id="6" name="Содержимое 5" descr="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2332037"/>
            <a:ext cx="3198347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Создание </a:t>
            </a:r>
            <a:r>
              <a:rPr lang="ru-RU" dirty="0" err="1" smtClean="0">
                <a:solidFill>
                  <a:srgbClr val="FF0000"/>
                </a:solidFill>
              </a:rPr>
              <a:t>лэпбука</a:t>
            </a:r>
            <a:r>
              <a:rPr lang="ru-RU" dirty="0" smtClean="0">
                <a:solidFill>
                  <a:srgbClr val="FF0000"/>
                </a:solidFill>
              </a:rPr>
              <a:t> содержит все этапы проекта: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• 1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(выбор темы)</a:t>
            </a:r>
          </a:p>
          <a:p>
            <a:r>
              <a:rPr lang="ru-RU" dirty="0" smtClean="0"/>
              <a:t>• 2 разработка </a:t>
            </a:r>
            <a:r>
              <a:rPr lang="ru-RU" dirty="0" err="1" smtClean="0"/>
              <a:t>лэпбука</a:t>
            </a:r>
            <a:r>
              <a:rPr lang="ru-RU" dirty="0" smtClean="0"/>
              <a:t> (составление плана, макета)</a:t>
            </a:r>
          </a:p>
          <a:p>
            <a:r>
              <a:rPr lang="ru-RU" dirty="0" smtClean="0"/>
              <a:t>• 3 выполнение (практическая часть)</a:t>
            </a:r>
          </a:p>
          <a:p>
            <a:r>
              <a:rPr lang="ru-RU" dirty="0" smtClean="0"/>
              <a:t>• 4 подведение итогов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142976" y="4286256"/>
            <a:ext cx="7286676" cy="21431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Выбор темы:</a:t>
            </a:r>
          </a:p>
          <a:p>
            <a:pPr algn="ctr"/>
            <a:r>
              <a:rPr lang="ru-RU" sz="2800" b="1" i="1" dirty="0" smtClean="0"/>
              <a:t>тема должна быть</a:t>
            </a:r>
          </a:p>
          <a:p>
            <a:r>
              <a:rPr lang="ru-RU" sz="2800" dirty="0" smtClean="0"/>
              <a:t>• интересна ребенку;</a:t>
            </a:r>
          </a:p>
          <a:p>
            <a:r>
              <a:rPr lang="ru-RU" sz="2800" dirty="0" smtClean="0"/>
              <a:t>• выполнима (соответствовать возрасту);</a:t>
            </a:r>
          </a:p>
          <a:p>
            <a:r>
              <a:rPr lang="ru-RU" sz="2800" dirty="0" smtClean="0"/>
              <a:t>• оригинальна. </a:t>
            </a:r>
          </a:p>
          <a:p>
            <a:endParaRPr lang="ru-RU" sz="2800" dirty="0"/>
          </a:p>
        </p:txBody>
      </p:sp>
      <p:pic>
        <p:nvPicPr>
          <p:cNvPr id="9" name="Рисунок 8" descr="hello_html_3b0ddc3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3159618" cy="428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ello_html_m4277e2d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28604"/>
            <a:ext cx="3143272" cy="412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</a:t>
            </a:r>
            <a:r>
              <a:rPr lang="ru-RU" dirty="0" err="1" smtClean="0"/>
              <a:t>лэпбука</a:t>
            </a:r>
            <a:r>
              <a:rPr lang="ru-RU" dirty="0" smtClean="0"/>
              <a:t> может быть любая: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811583"/>
          </a:xfrm>
        </p:spPr>
        <p:txBody>
          <a:bodyPr>
            <a:normAutofit fontScale="85000" lnSpcReduction="10000"/>
          </a:bodyPr>
          <a:lstStyle/>
          <a:p>
            <a:r>
              <a:rPr lang="ru-RU" sz="4400" dirty="0" smtClean="0"/>
              <a:t>•</a:t>
            </a:r>
            <a:r>
              <a:rPr lang="ru-RU" sz="4400" dirty="0" smtClean="0"/>
              <a:t>интересные события, происходящие с ребенком;</a:t>
            </a:r>
          </a:p>
          <a:p>
            <a:r>
              <a:rPr lang="ru-RU" sz="4400" dirty="0" smtClean="0"/>
              <a:t>•увлечения детей;</a:t>
            </a:r>
          </a:p>
          <a:p>
            <a:r>
              <a:rPr lang="ru-RU" sz="4400" dirty="0" smtClean="0"/>
              <a:t>•темы недели;</a:t>
            </a:r>
          </a:p>
          <a:p>
            <a:r>
              <a:rPr lang="ru-RU" sz="4400" dirty="0" smtClean="0"/>
              <a:t>•литературные произведения;</a:t>
            </a:r>
          </a:p>
          <a:p>
            <a:r>
              <a:rPr lang="ru-RU" sz="4400" dirty="0" smtClean="0"/>
              <a:t>•мультипликационные герои и т.д</a:t>
            </a:r>
            <a:r>
              <a:rPr lang="ru-RU" sz="44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План</a:t>
            </a:r>
            <a:endParaRPr lang="ru-RU" sz="5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После того, как мы выбрали тему, составляется план, раскрывающий выбранную тему (Что вы хотите в этой папке рассказать)Содержание </a:t>
            </a:r>
            <a:r>
              <a:rPr lang="ru-RU" dirty="0" err="1" smtClean="0"/>
              <a:t>лэпбука</a:t>
            </a:r>
            <a:r>
              <a:rPr lang="ru-RU" dirty="0" smtClean="0"/>
              <a:t> будет зависеть от того, реализацию каких задач предполагает образовательная программа по той или иной  теме. Работая над определённой темой, необходимо затронуть все образовательные области, поэтому содержание </a:t>
            </a:r>
            <a:r>
              <a:rPr lang="ru-RU" dirty="0" err="1" smtClean="0"/>
              <a:t>лэпбука</a:t>
            </a:r>
            <a:r>
              <a:rPr lang="ru-RU" dirty="0" smtClean="0"/>
              <a:t>,  должно отражать материал по всем пяти направлениям.  Содержание может быть разнообразно, это зависит от возраста детей и задач, поставленных программой и педагогом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Примерный план </a:t>
            </a:r>
            <a:r>
              <a:rPr lang="ru-RU" i="1" dirty="0" err="1" smtClean="0"/>
              <a:t>лэпбука</a:t>
            </a:r>
            <a:r>
              <a:rPr lang="ru-RU" i="1" dirty="0" smtClean="0"/>
              <a:t> «Животные»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Интересные факты из жизни животных.</a:t>
            </a:r>
          </a:p>
          <a:p>
            <a:r>
              <a:rPr lang="ru-RU" dirty="0" smtClean="0"/>
              <a:t>2. Образ в искусстве (мультфильмы, кино, стихи, рассказы, загадки и т. д.).</a:t>
            </a:r>
          </a:p>
          <a:p>
            <a:r>
              <a:rPr lang="ru-RU" dirty="0" smtClean="0"/>
              <a:t>3. Охрана (Красная книга).</a:t>
            </a:r>
          </a:p>
          <a:p>
            <a:r>
              <a:rPr lang="ru-RU" dirty="0" smtClean="0"/>
              <a:t>4. Фото или рисунок. (Собрать </a:t>
            </a:r>
            <a:r>
              <a:rPr lang="ru-RU" dirty="0" err="1" smtClean="0"/>
              <a:t>пазл</a:t>
            </a:r>
            <a:r>
              <a:rPr lang="ru-RU" dirty="0" smtClean="0"/>
              <a:t>).</a:t>
            </a:r>
          </a:p>
          <a:p>
            <a:r>
              <a:rPr lang="ru-RU" dirty="0" smtClean="0"/>
              <a:t>5. Название животного.</a:t>
            </a:r>
          </a:p>
          <a:p>
            <a:r>
              <a:rPr lang="ru-RU" dirty="0" smtClean="0"/>
              <a:t>6. Внешний вид. ( раскрасить).</a:t>
            </a:r>
          </a:p>
          <a:p>
            <a:r>
              <a:rPr lang="ru-RU" dirty="0" smtClean="0"/>
              <a:t>7. Образ жизни животного (детёныши, питание).</a:t>
            </a:r>
          </a:p>
          <a:p>
            <a:r>
              <a:rPr lang="ru-RU" dirty="0" smtClean="0"/>
              <a:t>8. Где живёт?</a:t>
            </a:r>
          </a:p>
          <a:p>
            <a:r>
              <a:rPr lang="ru-RU" dirty="0" smtClean="0"/>
              <a:t>9. Ребусы, шарады, загадки.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i="1" dirty="0" smtClean="0"/>
              <a:t>Макет:</a:t>
            </a:r>
            <a:br>
              <a:rPr lang="ru-RU" sz="6000" i="1" dirty="0" smtClean="0"/>
            </a:br>
            <a:endParaRPr lang="ru-RU" sz="6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Следующий этап самый интересный. Теперь надо придумать, как в ЛЭПБУКЕ будет представлен каждый из пунктов плана. То есть нарисовать (начертить) на листе, сложенном в виде ЛЭПБУКА. Так будет потом легче понять, как расположить все элементы.</a:t>
            </a:r>
          </a:p>
          <a:p>
            <a:r>
              <a:rPr lang="ru-RU" dirty="0" smtClean="0"/>
              <a:t>Здесь нет границ для фантазии: формы представления могут быть любые. От самого простого - текстового, до игр и развивающих заданий.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Примеры макетов:</a:t>
            </a:r>
            <a:endParaRPr lang="ru-RU" i="1" dirty="0"/>
          </a:p>
        </p:txBody>
      </p:sp>
      <p:pic>
        <p:nvPicPr>
          <p:cNvPr id="6" name="Содержимое 5" descr="14.09.2014 13-55-46_00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8358246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так, что такое </a:t>
            </a:r>
            <a:r>
              <a:rPr lang="ru-RU" dirty="0" err="1" smtClean="0"/>
              <a:t>Лэпбук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Лэпбук</a:t>
            </a:r>
            <a:r>
              <a:rPr lang="ru-RU" dirty="0" smtClean="0"/>
              <a:t> (</a:t>
            </a:r>
            <a:r>
              <a:rPr lang="ru-RU" dirty="0" err="1" smtClean="0"/>
              <a:t>lapbook</a:t>
            </a:r>
            <a:r>
              <a:rPr lang="ru-RU" dirty="0" smtClean="0"/>
              <a:t>) – в дословном переводе с английского значит «наколенная папка» (</a:t>
            </a:r>
            <a:r>
              <a:rPr lang="ru-RU" dirty="0" err="1" smtClean="0"/>
              <a:t>lap</a:t>
            </a:r>
            <a:r>
              <a:rPr lang="ru-RU" dirty="0" smtClean="0"/>
              <a:t> – колени, </a:t>
            </a:r>
            <a:r>
              <a:rPr lang="ru-RU" dirty="0" err="1" smtClean="0"/>
              <a:t>book</a:t>
            </a:r>
            <a:r>
              <a:rPr lang="ru-RU" dirty="0" smtClean="0"/>
              <a:t> – книга), или как его еще называют тематическая папка.</a:t>
            </a:r>
          </a:p>
          <a:p>
            <a:r>
              <a:rPr lang="ru-RU" dirty="0" err="1" smtClean="0"/>
              <a:t>Лэпбук</a:t>
            </a:r>
            <a:r>
              <a:rPr lang="ru-RU" dirty="0" smtClean="0"/>
              <a:t> – сравнительно новое средство обучения, представляет собой  одну  из разновидностей  метода проектов. </a:t>
            </a:r>
          </a:p>
          <a:p>
            <a:r>
              <a:rPr lang="ru-RU" dirty="0" err="1" smtClean="0"/>
              <a:t>Лэпбук</a:t>
            </a:r>
            <a:r>
              <a:rPr lang="ru-RU" dirty="0" smtClean="0"/>
              <a:t> – это </a:t>
            </a:r>
            <a:r>
              <a:rPr lang="ru-RU" dirty="0" err="1" smtClean="0"/>
              <a:t>портфолио</a:t>
            </a:r>
            <a:r>
              <a:rPr lang="ru-RU" dirty="0" smtClean="0"/>
              <a:t> или коллекция маленьких книжек с кармашками и окошечками с заданиями и т.д., которую ребенок  может удобно разложить у себя на коленях и за один раз просмотреть всё её содержимое.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tsad-255266-14809441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8572560" cy="44862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ddca431a72bf3602b37b822d8778e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8501121" cy="5911873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Практическая часть: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 создания макета можно приступать к изготовлению и оформлению </a:t>
            </a:r>
            <a:r>
              <a:rPr lang="ru-RU" dirty="0" err="1" smtClean="0"/>
              <a:t>лэпбука</a:t>
            </a:r>
            <a:r>
              <a:rPr lang="ru-RU" dirty="0" smtClean="0"/>
              <a:t>. На этом этапе к деятельности может присоединиться ребенок. Заниматься по тематической папке желательно постепенно: одно занятие – одно задание. Такая необычная подача материала обязательно привлечёт внимание  ребёнка, и он ещё не раз возвратится к этой папке, чтобы полистать - поиграть в неё, а заодно, незаметно для себя самого, повторить пройденный материал.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Результатом использования данного пособия является: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Объединение детей, родителей и педагогов, то есть  социальная направленность.</a:t>
            </a:r>
          </a:p>
          <a:p>
            <a:pPr lvl="0"/>
            <a:r>
              <a:rPr lang="ru-RU" dirty="0" smtClean="0"/>
              <a:t>Дети  учатся находить информацию самостоятельно, то есть учатся учиться.</a:t>
            </a:r>
          </a:p>
          <a:p>
            <a:pPr lvl="0"/>
            <a:r>
              <a:rPr lang="ru-RU" dirty="0" smtClean="0"/>
              <a:t>Развивается творческое мышление, любознательность, находчивость, воображение, мелкая моторика, пространственная ориентировка, что тесно связано с развитием речи.</a:t>
            </a:r>
          </a:p>
          <a:p>
            <a:pPr lvl="0"/>
            <a:r>
              <a:rPr lang="ru-RU" dirty="0" smtClean="0"/>
              <a:t>Расширение представлений детей об окружающем мире, вариативность (Можно менять задания в кармашках)</a:t>
            </a:r>
          </a:p>
          <a:p>
            <a:pPr lvl="0"/>
            <a:r>
              <a:rPr lang="ru-RU" dirty="0" smtClean="0"/>
              <a:t>Ребенок учится самостоятельно собирать и организовывать информацию – хорошая подготовка к исследовательской деятельности.</a:t>
            </a:r>
          </a:p>
          <a:p>
            <a:pPr lvl="0"/>
            <a:r>
              <a:rPr lang="ru-RU" dirty="0" smtClean="0"/>
              <a:t>Учёт индивидуальных особенностей детей( задания разной сложности)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Значение для педагога: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-способствует организации материала по изучаемой теме в рамках комплексно-тематического планирования.</a:t>
            </a:r>
          </a:p>
          <a:p>
            <a:r>
              <a:rPr lang="ru-RU" dirty="0" smtClean="0"/>
              <a:t>-способствует оформлению результатов совместной проектной деятельности. Может быть формой представления итогов проекта или тематической недели.</a:t>
            </a:r>
          </a:p>
          <a:p>
            <a:r>
              <a:rPr lang="ru-RU" dirty="0" smtClean="0"/>
              <a:t>-способствует организации индивидуальной и самостоятельной работы с детьми.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</a:rPr>
              <a:t>Значение </a:t>
            </a:r>
            <a:r>
              <a:rPr lang="ru-RU" sz="4900" b="1" dirty="0" err="1" smtClean="0">
                <a:solidFill>
                  <a:srgbClr val="FF0000"/>
                </a:solidFill>
              </a:rPr>
              <a:t>Лэпбука</a:t>
            </a:r>
            <a:r>
              <a:rPr lang="ru-RU" sz="4900" b="1" dirty="0" smtClean="0">
                <a:solidFill>
                  <a:srgbClr val="FF0000"/>
                </a:solidFill>
              </a:rPr>
              <a:t> для ребенка: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способствует формированию самостоятельного поиска информации ( в более старшем возрасте.)</a:t>
            </a:r>
          </a:p>
          <a:p>
            <a:r>
              <a:rPr lang="ru-RU" dirty="0" smtClean="0"/>
              <a:t>-способствует пониманию и запоминанию информации по изучаемой теме.</a:t>
            </a:r>
          </a:p>
          <a:p>
            <a:r>
              <a:rPr lang="ru-RU" dirty="0" smtClean="0"/>
              <a:t>-способствует повторению и закреплению материала по пройденной теме.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ЛЭПБУК - эффективное средство для привлечения родителей к сотрудничеству.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Родители обеспечивают поддержку:</a:t>
            </a:r>
          </a:p>
          <a:p>
            <a:r>
              <a:rPr lang="ru-RU" dirty="0" smtClean="0"/>
              <a:t>• организационную (экскурсии, походы);</a:t>
            </a:r>
          </a:p>
          <a:p>
            <a:r>
              <a:rPr lang="ru-RU" dirty="0" smtClean="0"/>
              <a:t>• техническую (фото, видео);</a:t>
            </a:r>
          </a:p>
          <a:p>
            <a:r>
              <a:rPr lang="ru-RU" dirty="0" smtClean="0"/>
              <a:t>• информационную (сбор информации для </a:t>
            </a:r>
            <a:r>
              <a:rPr lang="ru-RU" dirty="0" err="1" smtClean="0"/>
              <a:t>лэпбука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• мотивационную (поддерживание интереса, уверенности в успехе).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03282"/>
          </a:xfrm>
        </p:spPr>
        <p:txBody>
          <a:bodyPr>
            <a:no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Лэпбук</a:t>
            </a:r>
            <a:r>
              <a:rPr lang="ru-RU" sz="5400" b="1" dirty="0" smtClean="0">
                <a:solidFill>
                  <a:srgbClr val="FF0000"/>
                </a:solidFill>
              </a:rPr>
              <a:t> помогает:</a:t>
            </a: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*структурировать сложную информацию</a:t>
            </a:r>
          </a:p>
          <a:p>
            <a:r>
              <a:rPr lang="ru-RU" dirty="0" smtClean="0"/>
              <a:t>*развивает познавательный интерес и творческое мышление</a:t>
            </a:r>
          </a:p>
          <a:p>
            <a:r>
              <a:rPr lang="ru-RU" dirty="0" smtClean="0"/>
              <a:t>*разнообразить даже самую скучную тему</a:t>
            </a:r>
          </a:p>
          <a:p>
            <a:r>
              <a:rPr lang="ru-RU" dirty="0" smtClean="0"/>
              <a:t>*научить простому способу запоминания</a:t>
            </a:r>
          </a:p>
          <a:p>
            <a:r>
              <a:rPr lang="ru-RU" dirty="0" smtClean="0"/>
              <a:t>*объединить всю семью (группу детей в детском саду) для увлекательного и полезного занятия.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Какие бывают разновидности тематических папок?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зависимости от назначения </a:t>
            </a:r>
            <a:r>
              <a:rPr lang="ru-RU" dirty="0" err="1" smtClean="0"/>
              <a:t>лэпбуки</a:t>
            </a:r>
            <a:r>
              <a:rPr lang="ru-RU" dirty="0" smtClean="0"/>
              <a:t> бывают: </a:t>
            </a:r>
          </a:p>
          <a:p>
            <a:r>
              <a:rPr lang="ru-RU" dirty="0" smtClean="0"/>
              <a:t>-учебные;</a:t>
            </a:r>
          </a:p>
          <a:p>
            <a:r>
              <a:rPr lang="ru-RU" dirty="0" smtClean="0"/>
              <a:t>-игровые; </a:t>
            </a:r>
          </a:p>
          <a:p>
            <a:r>
              <a:rPr lang="ru-RU" dirty="0" smtClean="0"/>
              <a:t>-поздравительные, праздничные;</a:t>
            </a:r>
          </a:p>
          <a:p>
            <a:r>
              <a:rPr lang="ru-RU" dirty="0" smtClean="0"/>
              <a:t>-автобиографические (папка-отчет о каком-то важном событии в жизни ребенка:</a:t>
            </a:r>
          </a:p>
          <a:p>
            <a:r>
              <a:rPr lang="ru-RU" dirty="0" smtClean="0"/>
              <a:t>-о путешествии, о походе в цирк, о каникулярном досуге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В зависимости от формы: </a:t>
            </a:r>
            <a:r>
              <a:rPr lang="ru-RU" sz="4800" dirty="0" smtClean="0">
                <a:solidFill>
                  <a:srgbClr val="00B050"/>
                </a:solidFill>
              </a:rPr>
              <a:t/>
            </a:r>
            <a:br>
              <a:rPr lang="ru-RU" sz="4800" dirty="0" smtClean="0">
                <a:solidFill>
                  <a:srgbClr val="00B050"/>
                </a:solidFill>
              </a:rPr>
            </a:b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* </a:t>
            </a:r>
            <a:r>
              <a:rPr lang="ru-RU" sz="4800" dirty="0" smtClean="0"/>
              <a:t>стандартная книжка с двумя разворотами; </a:t>
            </a:r>
          </a:p>
          <a:p>
            <a:r>
              <a:rPr lang="ru-RU" sz="4800" dirty="0" smtClean="0"/>
              <a:t>* папка с 3-5 разворотами;</a:t>
            </a:r>
          </a:p>
          <a:p>
            <a:r>
              <a:rPr lang="ru-RU" sz="4800" dirty="0" smtClean="0"/>
              <a:t>* книжка-гармошка;</a:t>
            </a:r>
          </a:p>
          <a:p>
            <a:r>
              <a:rPr lang="ru-RU" sz="4800" dirty="0" smtClean="0"/>
              <a:t>* фигурная папка.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Организация материала: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126055"/>
          </a:xfrm>
        </p:spPr>
        <p:txBody>
          <a:bodyPr>
            <a:noAutofit/>
          </a:bodyPr>
          <a:lstStyle/>
          <a:p>
            <a:r>
              <a:rPr lang="ru-RU" sz="2400" dirty="0" smtClean="0"/>
              <a:t>- стандартные кармашки; </a:t>
            </a:r>
          </a:p>
          <a:p>
            <a:r>
              <a:rPr lang="ru-RU" sz="2400" dirty="0" smtClean="0"/>
              <a:t>- обычные и фигурные конверты;</a:t>
            </a:r>
          </a:p>
          <a:p>
            <a:r>
              <a:rPr lang="ru-RU" sz="2400" dirty="0" smtClean="0"/>
              <a:t>- кармашки-гармошки; </a:t>
            </a:r>
          </a:p>
          <a:p>
            <a:r>
              <a:rPr lang="ru-RU" sz="2400" dirty="0" smtClean="0"/>
              <a:t>- кармашки-книжки;</a:t>
            </a:r>
          </a:p>
          <a:p>
            <a:r>
              <a:rPr lang="ru-RU" sz="2400" dirty="0" smtClean="0"/>
              <a:t>- окошки и дверцы;</a:t>
            </a:r>
          </a:p>
          <a:p>
            <a:r>
              <a:rPr lang="ru-RU" sz="2400" dirty="0" smtClean="0"/>
              <a:t>- вращающиеся детали;</a:t>
            </a:r>
          </a:p>
          <a:p>
            <a:r>
              <a:rPr lang="ru-RU" sz="2400" dirty="0" smtClean="0"/>
              <a:t>- высовывающиеся детали;</a:t>
            </a:r>
          </a:p>
          <a:p>
            <a:r>
              <a:rPr lang="ru-RU" sz="2400" dirty="0" smtClean="0"/>
              <a:t>- карточки; </a:t>
            </a:r>
          </a:p>
          <a:p>
            <a:r>
              <a:rPr lang="ru-RU" sz="2400" dirty="0" smtClean="0"/>
              <a:t>- теги;</a:t>
            </a:r>
          </a:p>
          <a:p>
            <a:r>
              <a:rPr lang="ru-RU" sz="2400" dirty="0" smtClean="0"/>
              <a:t>- стрелки;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пазлы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- чистые листы для заметок и т.д.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796</Words>
  <PresentationFormat>Экран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  «Лэпбук как инновационная технология дошкольного обучения» </vt:lpstr>
      <vt:lpstr>И так, что такое Лэпбук?</vt:lpstr>
      <vt:lpstr>Значение для педагога: </vt:lpstr>
      <vt:lpstr>Значение Лэпбука для ребенка:  </vt:lpstr>
      <vt:lpstr>ЛЭПБУК - эффективное средство для привлечения родителей к сотрудничеству.</vt:lpstr>
      <vt:lpstr>Лэпбук помогает: </vt:lpstr>
      <vt:lpstr>Какие бывают разновидности тематических папок? </vt:lpstr>
      <vt:lpstr>В зависимости от формы:  </vt:lpstr>
      <vt:lpstr>Организация материала:  </vt:lpstr>
      <vt:lpstr>Слайд 10</vt:lpstr>
      <vt:lpstr>Слайд 11</vt:lpstr>
      <vt:lpstr>Слайд 12</vt:lpstr>
      <vt:lpstr>Создание лэпбука содержит все этапы проекта: </vt:lpstr>
      <vt:lpstr>Слайд 14</vt:lpstr>
      <vt:lpstr>Тема лэпбука может быть любая: </vt:lpstr>
      <vt:lpstr>План</vt:lpstr>
      <vt:lpstr>Примерный план лэпбука «Животные»</vt:lpstr>
      <vt:lpstr>Макет: </vt:lpstr>
      <vt:lpstr>Примеры макетов:</vt:lpstr>
      <vt:lpstr>Слайд 20</vt:lpstr>
      <vt:lpstr>Слайд 21</vt:lpstr>
      <vt:lpstr>Практическая часть:</vt:lpstr>
      <vt:lpstr>Результатом использования данного пособия является: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«Лэпбук как инновационная технология дошкольного обучения» </dc:title>
  <dc:creator>Светлячок</dc:creator>
  <cp:lastModifiedBy>Елена</cp:lastModifiedBy>
  <cp:revision>12</cp:revision>
  <dcterms:created xsi:type="dcterms:W3CDTF">2019-01-22T06:26:04Z</dcterms:created>
  <dcterms:modified xsi:type="dcterms:W3CDTF">2019-01-22T11:38:06Z</dcterms:modified>
</cp:coreProperties>
</file>