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2" r:id="rId3"/>
    <p:sldId id="266" r:id="rId4"/>
    <p:sldId id="267" r:id="rId5"/>
    <p:sldId id="268" r:id="rId6"/>
    <p:sldId id="269" r:id="rId7"/>
    <p:sldId id="271" r:id="rId8"/>
    <p:sldId id="263" r:id="rId9"/>
    <p:sldId id="264" r:id="rId10"/>
    <p:sldId id="265" r:id="rId11"/>
    <p:sldId id="272" r:id="rId12"/>
    <p:sldId id="273" r:id="rId13"/>
    <p:sldId id="274" r:id="rId14"/>
    <p:sldId id="275" r:id="rId15"/>
    <p:sldId id="27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6161" autoAdjust="0"/>
  </p:normalViewPr>
  <p:slideViewPr>
    <p:cSldViewPr>
      <p:cViewPr varScale="1">
        <p:scale>
          <a:sx n="104" d="100"/>
          <a:sy n="104" d="100"/>
        </p:scale>
        <p:origin x="-90" y="-5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9F623F-1A8C-4B7B-85EA-F8A678DEB920}" type="datetimeFigureOut">
              <a:rPr lang="ru-RU" smtClean="0"/>
              <a:pPr/>
              <a:t>21.01.2018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43925E-CB7B-4F15-AABE-28EE6989D08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&amp;Vcy;&amp;ocy;&amp;zcy;&amp;dcy;&amp;ucy;&amp;shcy;&amp;ncy;&amp;ycy;&amp;iecy; &amp;shcy;&amp;acy;&amp;rcy;&amp;ycy; - &amp;Mcy;&amp;acy;&amp;rcy;&amp;icy;&amp;ncy;&amp;acy; &amp;Vcy;&amp;lcy;&amp;acy;&amp;dcy;&amp;icy;&amp;mcy;&amp;icy;&amp;rcy;&amp;ocy;&amp;vcy;&amp;ncy;&amp;acy; &amp;Kcy;&amp;ocy;&amp;rcy;&amp;iecy;&amp;pcy;&amp;icy;&amp;ncy;&amp;acy;"/>
          <p:cNvPicPr>
            <a:picLocks noChangeAspect="1" noChangeArrowheads="1"/>
          </p:cNvPicPr>
          <p:nvPr userDrawn="1"/>
        </p:nvPicPr>
        <p:blipFill>
          <a:blip r:embed="rId2">
            <a:lum contrast="10000"/>
          </a:blip>
          <a:srcRect/>
          <a:stretch>
            <a:fillRect/>
          </a:stretch>
        </p:blipFill>
        <p:spPr bwMode="auto">
          <a:xfrm rot="433856">
            <a:off x="6651373" y="304269"/>
            <a:ext cx="2225900" cy="2588257"/>
          </a:xfrm>
          <a:prstGeom prst="rect">
            <a:avLst/>
          </a:prstGeom>
          <a:noFill/>
        </p:spPr>
      </p:pic>
      <p:pic>
        <p:nvPicPr>
          <p:cNvPr id="12290" name="Picture 2" descr="&amp;Lcy;&amp;yucy;&amp;dcy;&amp;icy; &amp;Rcy;&amp;acy;&amp;scy;&amp;tcy;&amp;rcy;&amp;ocy;&amp;vcy;&amp;ycy;&amp;jcy; &amp;kcy;&amp;lcy;&amp;icy;&amp;pcy;&amp;acy;&amp;rcy;&amp;tcy; png &amp;vcy;&amp;ycy;&amp;scy;&amp;ocy;&amp;kcy;&amp;ocy;&amp;gcy;&amp;ocy; &amp;rcy;&amp;acy;&amp;zcy;&amp;rcy;&amp;iecy;&amp;shcy;&amp;iecy;&amp;ncy;&amp;icy;&amp;yacy; - &amp;bcy;&amp;iecy;&amp;scy;&amp;pcy;&amp;lcy;&amp;acy;&amp;tcy;&amp;ncy;&amp;ocy; &amp;scy;&amp;kcy;&amp;acy;&amp;chcy;&amp;acy;&amp;tcy;&amp;softcy; &amp;bcy;&amp;iecy;&amp;zcy; &amp;rcy;&amp;iecy;&amp;gcy;&amp;icy;&amp;scy;&amp;tcy;&amp;rcy;&amp;acy;&amp;tscy;&amp;icy;&amp;icy;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148720"/>
            <a:ext cx="4500594" cy="2419069"/>
          </a:xfrm>
          <a:prstGeom prst="rect">
            <a:avLst/>
          </a:prstGeom>
          <a:noFill/>
        </p:spPr>
      </p:pic>
      <p:pic>
        <p:nvPicPr>
          <p:cNvPr id="12294" name="Picture 6" descr="Transparent Rainbow Free Clipart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 rot="20115787">
            <a:off x="-355263" y="403170"/>
            <a:ext cx="7957481" cy="4144406"/>
          </a:xfrm>
          <a:prstGeom prst="rect">
            <a:avLst/>
          </a:prstGeom>
          <a:noFill/>
        </p:spPr>
      </p:pic>
      <p:pic>
        <p:nvPicPr>
          <p:cNvPr id="12302" name="Picture 14" descr="&amp;Zcy;&amp;vcy;&amp;iocy;&amp;zcy;&amp;dcy;&amp;ncy;&amp;acy;&amp;yacy; &amp;rcy;&amp;ocy;&amp;scy;&amp;scy;&amp;ycy;&amp;pcy;&amp;softcy; &amp;kcy;&amp;lcy;&amp;icy;&amp;pcy;&amp;acy;&amp;rcy;&amp;tcy; &amp;pcy;&amp;ncy;&amp;gcy; &amp;chcy;.2 - &amp;Lcy;&amp;YUcy; $&amp;Icy;&amp;YAcy;- &amp;yacy;.&amp;rcy;&amp;ucy;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4CBA9BD-E173-434F-9F3E-5F981C913B3D}" type="datetimeFigureOut">
              <a:rPr lang="ru-RU" smtClean="0"/>
              <a:pPr/>
              <a:t>21.01.2018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1F3558-4B2F-4B29-AABF-BB67C8BCD1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4CBA9BD-E173-434F-9F3E-5F981C913B3D}" type="datetimeFigureOut">
              <a:rPr lang="ru-RU" smtClean="0"/>
              <a:pPr/>
              <a:t>21.01.2018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1F3558-4B2F-4B29-AABF-BB67C8BCD1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4" descr="&amp;Zcy;&amp;vcy;&amp;iocy;&amp;zcy;&amp;dcy;&amp;ncy;&amp;acy;&amp;yacy; &amp;rcy;&amp;ocy;&amp;scy;&amp;scy;&amp;ycy;&amp;pcy;&amp;softcy; &amp;kcy;&amp;lcy;&amp;icy;&amp;pcy;&amp;acy;&amp;rcy;&amp;tcy; &amp;pcy;&amp;ncy;&amp;gcy; &amp;chcy;.2 - &amp;Lcy;&amp;YUcy; $&amp;Icy;&amp;YAcy;- &amp;yacy;.&amp;rcy;&amp;ucy;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&amp;Vcy;&amp;ocy;&amp;zcy;&amp;dcy;&amp;ucy;&amp;shcy;&amp;ncy;&amp;ycy;&amp;iecy; &amp;shcy;&amp;acy;&amp;rcy;&amp;ycy; - &amp;Mcy;&amp;acy;&amp;rcy;&amp;icy;&amp;ncy;&amp;acy; &amp;Vcy;&amp;lcy;&amp;acy;&amp;dcy;&amp;icy;&amp;mcy;&amp;icy;&amp;rcy;&amp;ocy;&amp;vcy;&amp;ncy;&amp;acy; &amp;Kcy;&amp;ocy;&amp;rcy;&amp;iecy;&amp;pcy;&amp;icy;&amp;ncy;&amp;acy;"/>
          <p:cNvPicPr>
            <a:picLocks noChangeAspect="1" noChangeArrowheads="1"/>
          </p:cNvPicPr>
          <p:nvPr userDrawn="1"/>
        </p:nvPicPr>
        <p:blipFill>
          <a:blip r:embed="rId2">
            <a:lum contrast="10000"/>
          </a:blip>
          <a:srcRect/>
          <a:stretch>
            <a:fillRect/>
          </a:stretch>
        </p:blipFill>
        <p:spPr bwMode="auto">
          <a:xfrm rot="433856">
            <a:off x="6651373" y="304269"/>
            <a:ext cx="2225900" cy="2588257"/>
          </a:xfrm>
          <a:prstGeom prst="rect">
            <a:avLst/>
          </a:prstGeom>
          <a:noFill/>
        </p:spPr>
      </p:pic>
      <p:pic>
        <p:nvPicPr>
          <p:cNvPr id="8" name="Picture 6" descr="Transparent Rainbow Free Clipart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 rot="20115787">
            <a:off x="-641016" y="331732"/>
            <a:ext cx="7957481" cy="4144406"/>
          </a:xfrm>
          <a:prstGeom prst="rect">
            <a:avLst/>
          </a:prstGeom>
          <a:noFill/>
        </p:spPr>
      </p:pic>
      <p:pic>
        <p:nvPicPr>
          <p:cNvPr id="9" name="Picture 14" descr="&amp;Zcy;&amp;vcy;&amp;iocy;&amp;zcy;&amp;dcy;&amp;ncy;&amp;acy;&amp;yacy; &amp;rcy;&amp;ocy;&amp;scy;&amp;scy;&amp;ycy;&amp;pcy;&amp;softcy; &amp;kcy;&amp;lcy;&amp;icy;&amp;pcy;&amp;acy;&amp;rcy;&amp;tcy; &amp;pcy;&amp;ncy;&amp;gcy; &amp;chcy;.2 - &amp;Lcy;&amp;YUcy; $&amp;Icy;&amp;YAcy;- &amp;yacy;.&amp;rcy;&amp;ucy;"/>
          <p:cNvPicPr>
            <a:picLocks noChangeAspect="1" noChangeArrowheads="1"/>
          </p:cNvPicPr>
          <p:nvPr userDrawn="1"/>
        </p:nvPicPr>
        <p:blipFill>
          <a:blip r:embed="rId4"/>
          <a:srcRect l="74688"/>
          <a:stretch>
            <a:fillRect/>
          </a:stretch>
        </p:blipFill>
        <p:spPr bwMode="auto">
          <a:xfrm>
            <a:off x="7358082" y="1857364"/>
            <a:ext cx="1643074" cy="486843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&amp;Lcy;&amp;yucy;&amp;dcy;&amp;icy; &amp;Rcy;&amp;acy;&amp;scy;&amp;tcy;&amp;rcy;&amp;ocy;&amp;vcy;&amp;ycy;&amp;jcy; &amp;kcy;&amp;lcy;&amp;icy;&amp;pcy;&amp;acy;&amp;rcy;&amp;tcy; png &amp;vcy;&amp;ycy;&amp;scy;&amp;ocy;&amp;kcy;&amp;ocy;&amp;gcy;&amp;ocy; &amp;rcy;&amp;acy;&amp;zcy;&amp;rcy;&amp;iecy;&amp;shcy;&amp;iecy;&amp;ncy;&amp;icy;&amp;yacy; - &amp;bcy;&amp;iecy;&amp;scy;&amp;pcy;&amp;lcy;&amp;acy;&amp;tcy;&amp;ncy;&amp;ocy; &amp;scy;&amp;kcy;&amp;acy;&amp;chcy;&amp;acy;&amp;tcy;&amp;softcy; &amp;bcy;&amp;iecy;&amp;zcy; &amp;rcy;&amp;iecy;&amp;gcy;&amp;icy;&amp;scy;&amp;tcy;&amp;rcy;&amp;acy;&amp;tscy;&amp;icy;&amp;icy;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647893"/>
            <a:ext cx="3571900" cy="1919896"/>
          </a:xfrm>
          <a:prstGeom prst="rect">
            <a:avLst/>
          </a:prstGeom>
          <a:noFill/>
        </p:spPr>
      </p:pic>
      <p:pic>
        <p:nvPicPr>
          <p:cNvPr id="9" name="Picture 6" descr="Transparent Rainbow Free Clipart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 rot="1702140">
            <a:off x="3804111" y="429292"/>
            <a:ext cx="5890116" cy="3067684"/>
          </a:xfrm>
          <a:prstGeom prst="rect">
            <a:avLst/>
          </a:prstGeom>
          <a:noFill/>
        </p:spPr>
      </p:pic>
      <p:pic>
        <p:nvPicPr>
          <p:cNvPr id="10" name="Picture 14" descr="&amp;Zcy;&amp;vcy;&amp;iocy;&amp;zcy;&amp;dcy;&amp;ncy;&amp;acy;&amp;yacy; &amp;rcy;&amp;ocy;&amp;scy;&amp;scy;&amp;ycy;&amp;pcy;&amp;softcy; &amp;kcy;&amp;lcy;&amp;icy;&amp;pcy;&amp;acy;&amp;rcy;&amp;tcy; &amp;pcy;&amp;ncy;&amp;gcy; &amp;chcy;.2 - &amp;Lcy;&amp;YUcy; $&amp;Icy;&amp;YAcy;- &amp;yacy;.&amp;rcy;&amp;ucy;"/>
          <p:cNvPicPr>
            <a:picLocks noChangeAspect="1" noChangeArrowheads="1"/>
          </p:cNvPicPr>
          <p:nvPr userDrawn="1"/>
        </p:nvPicPr>
        <p:blipFill>
          <a:blip r:embed="rId4"/>
          <a:srcRect t="-1190" r="84822"/>
          <a:stretch>
            <a:fillRect/>
          </a:stretch>
        </p:blipFill>
        <p:spPr bwMode="auto">
          <a:xfrm>
            <a:off x="214282" y="214290"/>
            <a:ext cx="985822" cy="4929222"/>
          </a:xfrm>
          <a:prstGeom prst="rect">
            <a:avLst/>
          </a:prstGeom>
          <a:noFill/>
        </p:spPr>
      </p:pic>
      <p:pic>
        <p:nvPicPr>
          <p:cNvPr id="11" name="Picture 14" descr="&amp;Zcy;&amp;vcy;&amp;iocy;&amp;zcy;&amp;dcy;&amp;ncy;&amp;acy;&amp;yacy; &amp;rcy;&amp;ocy;&amp;scy;&amp;scy;&amp;ycy;&amp;pcy;&amp;softcy; &amp;kcy;&amp;lcy;&amp;icy;&amp;pcy;&amp;acy;&amp;rcy;&amp;tcy; &amp;pcy;&amp;ncy;&amp;gcy; &amp;chcy;.2 - &amp;Lcy;&amp;YUcy; $&amp;Icy;&amp;YAcy;- &amp;yacy;.&amp;rcy;&amp;ucy;"/>
          <p:cNvPicPr>
            <a:picLocks noChangeAspect="1" noChangeArrowheads="1"/>
          </p:cNvPicPr>
          <p:nvPr userDrawn="1"/>
        </p:nvPicPr>
        <p:blipFill>
          <a:blip r:embed="rId4"/>
          <a:srcRect l="12500" r="26562" b="80208"/>
          <a:stretch>
            <a:fillRect/>
          </a:stretch>
        </p:blipFill>
        <p:spPr bwMode="auto">
          <a:xfrm>
            <a:off x="928661" y="214290"/>
            <a:ext cx="3286149" cy="80045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4CBA9BD-E173-434F-9F3E-5F981C913B3D}" type="datetimeFigureOut">
              <a:rPr lang="ru-RU" smtClean="0"/>
              <a:pPr/>
              <a:t>21.01.2018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1F3558-4B2F-4B29-AABF-BB67C8BCD1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4CBA9BD-E173-434F-9F3E-5F981C913B3D}" type="datetimeFigureOut">
              <a:rPr lang="ru-RU" smtClean="0"/>
              <a:pPr/>
              <a:t>21.01.2018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1F3558-4B2F-4B29-AABF-BB67C8BCD1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4CBA9BD-E173-434F-9F3E-5F981C913B3D}" type="datetimeFigureOut">
              <a:rPr lang="ru-RU" smtClean="0"/>
              <a:pPr/>
              <a:t>21.01.2018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1F3558-4B2F-4B29-AABF-BB67C8BCD1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4CBA9BD-E173-434F-9F3E-5F981C913B3D}" type="datetimeFigureOut">
              <a:rPr lang="ru-RU" smtClean="0"/>
              <a:pPr/>
              <a:t>21.01.2018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1F3558-4B2F-4B29-AABF-BB67C8BCD1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4CBA9BD-E173-434F-9F3E-5F981C913B3D}" type="datetimeFigureOut">
              <a:rPr lang="ru-RU" smtClean="0"/>
              <a:pPr/>
              <a:t>21.01.2018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1F3558-4B2F-4B29-AABF-BB67C8BCD1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http://vechnostb.narod.ru/foncv_zvzarja.jpg"/>
          <p:cNvPicPr>
            <a:picLocks noChangeAspect="1" noChangeArrowheads="1"/>
          </p:cNvPicPr>
          <p:nvPr userDrawn="1"/>
        </p:nvPicPr>
        <p:blipFill>
          <a:blip r:embed="rId13">
            <a:lum contrast="10000"/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11" name="Picture 4" descr="http://vechnostb.narod.ru/foncv_zvzarja.jpg"/>
          <p:cNvPicPr>
            <a:picLocks noChangeAspect="1" noChangeArrowheads="1"/>
          </p:cNvPicPr>
          <p:nvPr userDrawn="1"/>
        </p:nvPicPr>
        <p:blipFill>
          <a:blip r:embed="rId13">
            <a:lum contrast="10000"/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frame">
            <a:avLst>
              <a:gd name="adj1" fmla="val 4015"/>
            </a:avLst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img0.liveinternet.ru/images/attach/c/9/106/487/106487216_4635570_6b4d30a4df82.png" TargetMode="External"/><Relationship Id="rId2" Type="http://schemas.openxmlformats.org/officeDocument/2006/relationships/hyperlink" Target="http://vechnostb.narod.ru/foncv_zvzarja.jpg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img-fotki.yandex.ru/get/9747/131624064.4fe/0_d8e6e_22a41e5b_L" TargetMode="External"/><Relationship Id="rId4" Type="http://schemas.openxmlformats.org/officeDocument/2006/relationships/hyperlink" Target="http://static.tumblr.com/547f4b850bd3286779cebade379d7e00/czx8axj/M9Kmnbwhx/tumblr_static_tumblr_static_transparent_rainbow_free_clipart.p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34" y="1714488"/>
            <a:ext cx="8072494" cy="443198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algn="ctr"/>
            <a:r>
              <a:rPr lang="ru-RU" sz="5400" b="1" dirty="0" smtClean="0">
                <a:ln w="28575">
                  <a:solidFill>
                    <a:srgbClr val="CC0099"/>
                  </a:solidFill>
                </a:ln>
                <a:blipFill>
                  <a:blip r:embed="rId2"/>
                  <a:stretch>
                    <a:fillRect/>
                  </a:stretch>
                </a:blipFill>
                <a:effectLst>
                  <a:reflection blurRad="6350" stA="55000" endA="300" endPos="45500" dir="5400000" sy="-100000" algn="bl" rotWithShape="0"/>
                </a:effectLst>
                <a:latin typeface="Cordeballet" pitchFamily="2" charset="0"/>
              </a:rPr>
              <a:t>УГОЛОК ПСИХОЛОГИЧЕСКОЙ РАЗГРУЗКИ</a:t>
            </a:r>
          </a:p>
          <a:p>
            <a:pPr algn="ctr"/>
            <a:r>
              <a:rPr lang="ru-RU" sz="4000" b="1" dirty="0" smtClean="0">
                <a:ln w="28575">
                  <a:solidFill>
                    <a:srgbClr val="CC0099"/>
                  </a:solidFill>
                </a:ln>
                <a:blipFill>
                  <a:blip r:embed="rId2"/>
                  <a:stretch>
                    <a:fillRect/>
                  </a:stretch>
                </a:blipFill>
                <a:effectLst>
                  <a:reflection blurRad="6350" stA="55000" endA="300" endPos="45500" dir="5400000" sy="-100000" algn="bl" rotWithShape="0"/>
                </a:effectLst>
                <a:latin typeface="Cordeballet" pitchFamily="2" charset="0"/>
              </a:rPr>
              <a:t>                    группа№</a:t>
            </a:r>
            <a:r>
              <a:rPr lang="ru-RU" sz="6000" b="1" dirty="0" smtClean="0">
                <a:ln w="28575">
                  <a:solidFill>
                    <a:srgbClr val="CC0099"/>
                  </a:solidFill>
                </a:ln>
                <a:blipFill>
                  <a:blip r:embed="rId2"/>
                  <a:stretch>
                    <a:fillRect/>
                  </a:stretch>
                </a:blipFill>
                <a:effectLst>
                  <a:reflection blurRad="6350" stA="55000" endA="300" endPos="45500" dir="5400000" sy="-100000" algn="bl" rotWithShape="0"/>
                </a:effectLst>
                <a:latin typeface="Cordeballet" pitchFamily="2" charset="0"/>
              </a:rPr>
              <a:t>2</a:t>
            </a:r>
          </a:p>
          <a:p>
            <a:pPr algn="ctr"/>
            <a:r>
              <a:rPr lang="ru-RU" sz="2400" b="1" dirty="0" smtClean="0">
                <a:ln w="28575">
                  <a:solidFill>
                    <a:srgbClr val="CC0099"/>
                  </a:solidFill>
                </a:ln>
                <a:blipFill>
                  <a:blip r:embed="rId2"/>
                  <a:stretch>
                    <a:fillRect/>
                  </a:stretch>
                </a:blipFill>
                <a:effectLst>
                  <a:reflection blurRad="6350" stA="55000" endA="300" endPos="45500" dir="5400000" sy="-100000" algn="bl" rotWithShape="0"/>
                </a:effectLst>
                <a:latin typeface="Cordeballet" pitchFamily="2" charset="0"/>
              </a:rPr>
              <a:t>                                     Воспитатели: </a:t>
            </a:r>
            <a:r>
              <a:rPr lang="ru-RU" sz="2400" b="1" dirty="0" err="1" smtClean="0">
                <a:ln w="28575">
                  <a:solidFill>
                    <a:srgbClr val="CC0099"/>
                  </a:solidFill>
                </a:ln>
                <a:blipFill>
                  <a:blip r:embed="rId2"/>
                  <a:stretch>
                    <a:fillRect/>
                  </a:stretch>
                </a:blipFill>
                <a:effectLst>
                  <a:reflection blurRad="6350" stA="55000" endA="300" endPos="45500" dir="5400000" sy="-100000" algn="bl" rotWithShape="0"/>
                </a:effectLst>
                <a:latin typeface="Cordeballet" pitchFamily="2" charset="0"/>
              </a:rPr>
              <a:t>Радионова</a:t>
            </a:r>
            <a:r>
              <a:rPr lang="ru-RU" sz="2400" b="1" dirty="0" smtClean="0">
                <a:ln w="28575">
                  <a:solidFill>
                    <a:srgbClr val="CC0099"/>
                  </a:solidFill>
                </a:ln>
                <a:blipFill>
                  <a:blip r:embed="rId2"/>
                  <a:stretch>
                    <a:fillRect/>
                  </a:stretch>
                </a:blipFill>
                <a:effectLst>
                  <a:reflection blurRad="6350" stA="55000" endA="300" endPos="45500" dir="5400000" sy="-100000" algn="bl" rotWithShape="0"/>
                </a:effectLst>
                <a:latin typeface="Cordeballet" pitchFamily="2" charset="0"/>
              </a:rPr>
              <a:t> Н.А.</a:t>
            </a:r>
          </a:p>
          <a:p>
            <a:pPr algn="ctr"/>
            <a:r>
              <a:rPr lang="ru-RU" b="1" dirty="0" smtClean="0">
                <a:ln w="28575">
                  <a:solidFill>
                    <a:srgbClr val="CC0099"/>
                  </a:solidFill>
                </a:ln>
                <a:blipFill>
                  <a:blip r:embed="rId2"/>
                  <a:stretch>
                    <a:fillRect/>
                  </a:stretch>
                </a:blipFill>
                <a:effectLst>
                  <a:reflection blurRad="6350" stA="55000" endA="300" endPos="45500" dir="5400000" sy="-100000" algn="bl" rotWithShape="0"/>
                </a:effectLst>
                <a:latin typeface="Cordeballet" pitchFamily="2" charset="0"/>
              </a:rPr>
              <a:t>                                                                         Гришина Л.В.</a:t>
            </a:r>
            <a:endParaRPr lang="ru-RU" dirty="0" smtClean="0">
              <a:ln w="28575">
                <a:solidFill>
                  <a:srgbClr val="CC0099"/>
                </a:solidFill>
              </a:ln>
              <a:blipFill>
                <a:blip r:embed="rId2"/>
                <a:stretch>
                  <a:fillRect/>
                </a:stretch>
              </a:blipFill>
              <a:effectLst>
                <a:reflection blurRad="6350" stA="55000" endA="300" endPos="45500" dir="5400000" sy="-100000" algn="bl" rotWithShape="0"/>
              </a:effectLst>
              <a:latin typeface="Cordeballet" pitchFamily="2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798628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C00000"/>
                </a:solidFill>
              </a:rPr>
              <a:t>Полочка любования, </a:t>
            </a:r>
            <a:r>
              <a:rPr lang="ru-RU" i="1" dirty="0" err="1" smtClean="0">
                <a:solidFill>
                  <a:srgbClr val="C00000"/>
                </a:solidFill>
              </a:rPr>
              <a:t>вошебный</a:t>
            </a:r>
            <a:r>
              <a:rPr lang="ru-RU" i="1" dirty="0" smtClean="0">
                <a:solidFill>
                  <a:srgbClr val="C00000"/>
                </a:solidFill>
              </a:rPr>
              <a:t> песок</a:t>
            </a:r>
            <a:br>
              <a:rPr lang="ru-RU" i="1" dirty="0" smtClean="0">
                <a:solidFill>
                  <a:srgbClr val="C00000"/>
                </a:solidFill>
              </a:rPr>
            </a:br>
            <a:r>
              <a:rPr lang="ru-RU" i="1" dirty="0" smtClean="0">
                <a:solidFill>
                  <a:srgbClr val="C00000"/>
                </a:solidFill>
              </a:rPr>
              <a:t>Уголок настроения.  где дети могут показать свое настроение.</a:t>
            </a:r>
            <a:br>
              <a:rPr lang="ru-RU" i="1" dirty="0" smtClean="0">
                <a:solidFill>
                  <a:srgbClr val="C00000"/>
                </a:solidFill>
              </a:rPr>
            </a:br>
            <a:endParaRPr lang="ru-RU" i="1" dirty="0">
              <a:solidFill>
                <a:srgbClr val="C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785926"/>
            <a:ext cx="3008313" cy="434023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9" name="Picture 3" descr="C:\Users\Km\Desktop\Новая папка (2)\P108054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357686" y="357166"/>
            <a:ext cx="3643337" cy="2428892"/>
          </a:xfrm>
          <a:prstGeom prst="rect">
            <a:avLst/>
          </a:prstGeom>
          <a:noFill/>
        </p:spPr>
      </p:pic>
      <p:pic>
        <p:nvPicPr>
          <p:cNvPr id="4100" name="Picture 4" descr="C:\Users\Km\Desktop\Новая папка (2)\P108054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2928934"/>
            <a:ext cx="3857652" cy="3286148"/>
          </a:xfrm>
          <a:prstGeom prst="rect">
            <a:avLst/>
          </a:prstGeom>
          <a:noFill/>
        </p:spPr>
      </p:pic>
      <p:pic>
        <p:nvPicPr>
          <p:cNvPr id="4101" name="Picture 5" descr="C:\Users\Km\Desktop\Новая папка (2)\P108056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785926"/>
            <a:ext cx="3714776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i="1" dirty="0" smtClean="0">
                <a:solidFill>
                  <a:srgbClr val="C00000"/>
                </a:solidFill>
              </a:rPr>
              <a:t>Боксерская груша и перчатки,  молоток «злости» помогают снять эмоциональное напряжение, выразить негативные эмоции</a:t>
            </a:r>
            <a:endParaRPr lang="ru-RU" sz="2000" b="1" i="1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flipV="1">
            <a:off x="457200" y="3143246"/>
            <a:ext cx="4040188" cy="14287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 flipV="1">
            <a:off x="4786315" y="2714618"/>
            <a:ext cx="3286147" cy="89693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2290" name="Picture 2" descr="C:\Users\Km\Desktop\Новая папка (2)\P108060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3071810"/>
            <a:ext cx="3174232" cy="3286148"/>
          </a:xfrm>
          <a:prstGeom prst="rect">
            <a:avLst/>
          </a:prstGeom>
          <a:noFill/>
        </p:spPr>
      </p:pic>
      <p:pic>
        <p:nvPicPr>
          <p:cNvPr id="12291" name="Picture 3" descr="C:\Users\Km\Desktop\Новая папка (2)\P1080606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86314" y="2357430"/>
            <a:ext cx="3643338" cy="3857652"/>
          </a:xfrm>
          <a:prstGeom prst="rect">
            <a:avLst/>
          </a:prstGeom>
          <a:noFill/>
        </p:spPr>
      </p:pic>
      <p:pic>
        <p:nvPicPr>
          <p:cNvPr id="12292" name="Picture 4" descr="C:\Users\Km\Desktop\Новая папка (2)\P108062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8" y="1428736"/>
            <a:ext cx="2428892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3757610" cy="1357322"/>
          </a:xfrm>
        </p:spPr>
        <p:txBody>
          <a:bodyPr/>
          <a:lstStyle/>
          <a:p>
            <a:r>
              <a:rPr lang="ru-RU" i="1" dirty="0" smtClean="0">
                <a:solidFill>
                  <a:srgbClr val="C00000"/>
                </a:solidFill>
              </a:rPr>
              <a:t>Мелкие игрушки , мыльные пузыри, массажные мячики  снимают мышечное напряжение</a:t>
            </a:r>
            <a:endParaRPr lang="ru-RU" i="1" dirty="0">
              <a:solidFill>
                <a:srgbClr val="C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643050"/>
            <a:ext cx="3008313" cy="448311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3315" name="Picture 3" descr="C:\Users\Km\Desktop\Новая папка (2)\P10806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571612"/>
            <a:ext cx="3286148" cy="2571768"/>
          </a:xfrm>
          <a:prstGeom prst="rect">
            <a:avLst/>
          </a:prstGeom>
          <a:noFill/>
        </p:spPr>
      </p:pic>
      <p:pic>
        <p:nvPicPr>
          <p:cNvPr id="13316" name="Picture 4" descr="C:\Users\Km\Desktop\Новая папка (2)\P1080616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00562" y="785794"/>
            <a:ext cx="3251200" cy="2438400"/>
          </a:xfrm>
          <a:prstGeom prst="rect">
            <a:avLst/>
          </a:prstGeom>
          <a:noFill/>
        </p:spPr>
      </p:pic>
      <p:pic>
        <p:nvPicPr>
          <p:cNvPr id="13317" name="Picture 5" descr="C:\Users\Km\Desktop\Новая папка (2)\P108061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3571876"/>
            <a:ext cx="3251200" cy="2438400"/>
          </a:xfrm>
          <a:prstGeom prst="rect">
            <a:avLst/>
          </a:prstGeom>
          <a:noFill/>
        </p:spPr>
      </p:pic>
      <p:pic>
        <p:nvPicPr>
          <p:cNvPr id="13318" name="Picture 6" descr="C:\Users\Km\Desktop\Новая папка (2)\P108061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786" y="4357694"/>
            <a:ext cx="3429024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02"/>
          </a:xfrm>
        </p:spPr>
        <p:txBody>
          <a:bodyPr/>
          <a:lstStyle/>
          <a:p>
            <a:r>
              <a:rPr lang="ru-RU" sz="2000" b="1" i="1" dirty="0" smtClean="0">
                <a:solidFill>
                  <a:srgbClr val="C00000"/>
                </a:solidFill>
              </a:rPr>
              <a:t>Слушание  мелодии музыкальной шкатулки помогает  снять внутреннее мышечное напряжение, успокоиться, тем самым привести нервную систему и психику в нормальное состояние покоя. </a:t>
            </a:r>
            <a:endParaRPr lang="ru-RU" sz="2000" b="1" i="1" dirty="0">
              <a:solidFill>
                <a:srgbClr val="C00000"/>
              </a:solidFill>
            </a:endParaRPr>
          </a:p>
        </p:txBody>
      </p:sp>
      <p:pic>
        <p:nvPicPr>
          <p:cNvPr id="14338" name="Picture 2" descr="C:\Users\Km\Desktop\Новая папка (2)\P10806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2071678"/>
            <a:ext cx="4071966" cy="4000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43182"/>
            <a:ext cx="8229600" cy="2214578"/>
          </a:xfrm>
        </p:spPr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  <a:latin typeface="Arial Black" pitchFamily="34" charset="0"/>
              </a:rPr>
              <a:t>Спасибо за внимание</a:t>
            </a:r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</a:rPr>
              <a:t>!</a:t>
            </a:r>
            <a:endParaRPr lang="ru-RU" b="1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 smtClean="0"/>
              <a:t>Ссылки на интернет-ресурсы</a:t>
            </a:r>
            <a:br>
              <a:rPr lang="ru-RU" sz="1800" dirty="0" smtClean="0"/>
            </a:br>
            <a:r>
              <a:rPr lang="en-US" sz="1800" dirty="0" smtClean="0">
                <a:hlinkClick r:id="rId2"/>
              </a:rPr>
              <a:t>http://vechnostb.narod.ru/foncv_zvzarja.jpg</a:t>
            </a:r>
            <a:r>
              <a:rPr lang="ru-RU" sz="1800" dirty="0" smtClean="0"/>
              <a:t> </a:t>
            </a:r>
            <a:br>
              <a:rPr lang="ru-RU" sz="1800" dirty="0" smtClean="0"/>
            </a:br>
            <a:r>
              <a:rPr lang="en-US" sz="1800" dirty="0" smtClean="0">
                <a:hlinkClick r:id="rId3"/>
              </a:rPr>
              <a:t>http://img0.liveinternet.ru/images/attach/c/9/106/487/106487216_4635570_6b4d30a4df82.png</a:t>
            </a:r>
            <a:r>
              <a:rPr lang="ru-RU" sz="1800" dirty="0" smtClean="0"/>
              <a:t> </a:t>
            </a:r>
            <a:br>
              <a:rPr lang="ru-RU" sz="1800" dirty="0" smtClean="0"/>
            </a:br>
            <a:r>
              <a:rPr lang="en-US" sz="1800" dirty="0" smtClean="0">
                <a:hlinkClick r:id="rId4"/>
              </a:rPr>
              <a:t>http://static.tumblr.com/547f4b850bd3286779cebade379d7e00/czx8axj/M9Kmnbwhx/tumblr_static_tumblr_static_transparent_rainbow_free_clipart.png</a:t>
            </a:r>
            <a:r>
              <a:rPr lang="ru-RU" sz="1800" dirty="0" smtClean="0"/>
              <a:t> </a:t>
            </a:r>
            <a:br>
              <a:rPr lang="ru-RU" sz="1800" dirty="0" smtClean="0"/>
            </a:br>
            <a:r>
              <a:rPr lang="en-US" sz="1800" dirty="0" smtClean="0">
                <a:hlinkClick r:id="rId5"/>
              </a:rPr>
              <a:t>http://img-fotki.yandex.ru/get/9747/131624064.4fe/0_d8e6e_22a41e5b_L</a:t>
            </a:r>
            <a:r>
              <a:rPr lang="ru-RU" sz="1800" dirty="0" smtClean="0"/>
              <a:t> 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i="1" dirty="0" smtClean="0">
                <a:solidFill>
                  <a:srgbClr val="C00000"/>
                </a:solidFill>
              </a:rPr>
              <a:t>Есть в группе нашей уголок. Который в жизни нам помог. Коль грустно ты сюда зайди. Мелодию послушай, альбом семейный посмотри. Песок волшебный, шкатулки мелодичной звуки тебя избавят от тоски, хандры и скуки.</a:t>
            </a:r>
            <a:endParaRPr lang="ru-RU" sz="1800" b="1" i="1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                       Театр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7" name="Picture 2" descr="C:\Users\Km\Desktop\Новая папка (2)\P108058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71612"/>
            <a:ext cx="3714776" cy="4429156"/>
          </a:xfrm>
          <a:prstGeom prst="rect">
            <a:avLst/>
          </a:prstGeom>
          <a:noFill/>
        </p:spPr>
      </p:pic>
      <p:pic>
        <p:nvPicPr>
          <p:cNvPr id="10" name="Picture 3" descr="C:\Users\Km\Desktop\Новая папка (2)\P1080565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 flipH="1">
            <a:off x="4857752" y="2500306"/>
            <a:ext cx="3571900" cy="3857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3050"/>
            <a:ext cx="3571900" cy="1084248"/>
          </a:xfrm>
        </p:spPr>
        <p:txBody>
          <a:bodyPr/>
          <a:lstStyle/>
          <a:p>
            <a:r>
              <a:rPr lang="ru-RU" sz="1800" dirty="0" smtClean="0">
                <a:solidFill>
                  <a:srgbClr val="C00000"/>
                </a:solidFill>
              </a:rPr>
              <a:t>Волшебные предметы, маски, шляпы, палочки, плащи,  помогают совершать чудесные путешествия, превращения</a:t>
            </a:r>
            <a:endParaRPr lang="ru-RU" sz="1800" dirty="0">
              <a:solidFill>
                <a:srgbClr val="C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785926"/>
            <a:ext cx="3008313" cy="434023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3" name="Picture 3" descr="C:\Users\Km\Desktop\Новая папка (2)\P108057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071934" y="928670"/>
            <a:ext cx="4143403" cy="4857784"/>
          </a:xfrm>
          <a:prstGeom prst="rect">
            <a:avLst/>
          </a:prstGeom>
          <a:noFill/>
        </p:spPr>
      </p:pic>
      <p:pic>
        <p:nvPicPr>
          <p:cNvPr id="5124" name="Picture 4" descr="C:\Users\Km\Desktop\Новая папка (2)\P108059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785926"/>
            <a:ext cx="3357586" cy="4214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i="1" dirty="0" smtClean="0">
                <a:solidFill>
                  <a:srgbClr val="C00000"/>
                </a:solidFill>
              </a:rPr>
              <a:t>Японский дворик. Создает свою мини-вселенную, отвлекает от суеты и проблем, снимает усталость, улучшает координацию движений.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  <p:pic>
        <p:nvPicPr>
          <p:cNvPr id="6147" name="Picture 3" descr="C:\Users\Km\Desktop\Новая папка (2)\P10806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571612"/>
            <a:ext cx="6000792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642918"/>
            <a:ext cx="3500462" cy="1000132"/>
          </a:xfrm>
        </p:spPr>
        <p:txBody>
          <a:bodyPr/>
          <a:lstStyle/>
          <a:p>
            <a:r>
              <a:rPr lang="ru-RU" sz="1800" i="1" dirty="0" smtClean="0">
                <a:solidFill>
                  <a:srgbClr val="C00000"/>
                </a:solidFill>
              </a:rPr>
              <a:t/>
            </a:r>
            <a:br>
              <a:rPr lang="ru-RU" sz="1800" i="1" dirty="0" smtClean="0">
                <a:solidFill>
                  <a:srgbClr val="C00000"/>
                </a:solidFill>
              </a:rPr>
            </a:br>
            <a:r>
              <a:rPr lang="ru-RU" sz="1800" i="1" dirty="0" smtClean="0">
                <a:solidFill>
                  <a:srgbClr val="C00000"/>
                </a:solidFill>
              </a:rPr>
              <a:t/>
            </a:r>
            <a:br>
              <a:rPr lang="ru-RU" sz="1800" i="1" dirty="0" smtClean="0">
                <a:solidFill>
                  <a:srgbClr val="C00000"/>
                </a:solidFill>
              </a:rPr>
            </a:br>
            <a:r>
              <a:rPr lang="ru-RU" sz="1800" i="1" dirty="0" smtClean="0">
                <a:solidFill>
                  <a:srgbClr val="C00000"/>
                </a:solidFill>
              </a:rPr>
              <a:t/>
            </a:r>
            <a:br>
              <a:rPr lang="ru-RU" sz="1800" i="1" dirty="0" smtClean="0">
                <a:solidFill>
                  <a:srgbClr val="C00000"/>
                </a:solidFill>
              </a:rPr>
            </a:br>
            <a:r>
              <a:rPr lang="ru-RU" sz="1800" i="1" dirty="0" smtClean="0">
                <a:solidFill>
                  <a:srgbClr val="C00000"/>
                </a:solidFill>
              </a:rPr>
              <a:t/>
            </a:r>
            <a:br>
              <a:rPr lang="ru-RU" sz="1800" i="1" dirty="0" smtClean="0">
                <a:solidFill>
                  <a:srgbClr val="C00000"/>
                </a:solidFill>
              </a:rPr>
            </a:br>
            <a:r>
              <a:rPr lang="ru-RU" sz="1800" i="1" dirty="0" smtClean="0">
                <a:solidFill>
                  <a:srgbClr val="C00000"/>
                </a:solidFill>
              </a:rPr>
              <a:t/>
            </a:r>
            <a:br>
              <a:rPr lang="ru-RU" sz="1800" i="1" dirty="0" smtClean="0">
                <a:solidFill>
                  <a:srgbClr val="C00000"/>
                </a:solidFill>
              </a:rPr>
            </a:br>
            <a:r>
              <a:rPr lang="ru-RU" sz="1800" i="1" dirty="0" smtClean="0">
                <a:solidFill>
                  <a:srgbClr val="C00000"/>
                </a:solidFill>
              </a:rPr>
              <a:t/>
            </a:r>
            <a:br>
              <a:rPr lang="ru-RU" sz="1800" i="1" dirty="0" smtClean="0">
                <a:solidFill>
                  <a:srgbClr val="C00000"/>
                </a:solidFill>
              </a:rPr>
            </a:br>
            <a:r>
              <a:rPr lang="ru-RU" sz="1800" i="1" dirty="0" smtClean="0">
                <a:solidFill>
                  <a:srgbClr val="C00000"/>
                </a:solidFill>
              </a:rPr>
              <a:t/>
            </a:r>
            <a:br>
              <a:rPr lang="ru-RU" sz="1800" i="1" dirty="0" smtClean="0">
                <a:solidFill>
                  <a:srgbClr val="C00000"/>
                </a:solidFill>
              </a:rPr>
            </a:br>
            <a:r>
              <a:rPr lang="ru-RU" sz="1800" i="1" dirty="0" smtClean="0">
                <a:solidFill>
                  <a:srgbClr val="C00000"/>
                </a:solidFill>
              </a:rPr>
              <a:t/>
            </a:r>
            <a:br>
              <a:rPr lang="ru-RU" sz="1800" i="1" dirty="0" smtClean="0">
                <a:solidFill>
                  <a:srgbClr val="C00000"/>
                </a:solidFill>
              </a:rPr>
            </a:br>
            <a:r>
              <a:rPr lang="ru-RU" sz="1800" i="1" dirty="0" smtClean="0">
                <a:solidFill>
                  <a:srgbClr val="C00000"/>
                </a:solidFill>
              </a:rPr>
              <a:t/>
            </a:r>
            <a:br>
              <a:rPr lang="ru-RU" sz="1800" i="1" dirty="0" smtClean="0">
                <a:solidFill>
                  <a:srgbClr val="C00000"/>
                </a:solidFill>
              </a:rPr>
            </a:br>
            <a:r>
              <a:rPr lang="ru-RU" sz="1800" i="1" dirty="0" smtClean="0">
                <a:solidFill>
                  <a:srgbClr val="C00000"/>
                </a:solidFill>
              </a:rPr>
              <a:t/>
            </a:r>
            <a:br>
              <a:rPr lang="ru-RU" sz="1800" i="1" dirty="0" smtClean="0">
                <a:solidFill>
                  <a:srgbClr val="C00000"/>
                </a:solidFill>
              </a:rPr>
            </a:br>
            <a:r>
              <a:rPr lang="ru-RU" sz="1800" i="1" dirty="0" smtClean="0">
                <a:solidFill>
                  <a:srgbClr val="C00000"/>
                </a:solidFill>
              </a:rPr>
              <a:t/>
            </a:r>
            <a:br>
              <a:rPr lang="ru-RU" sz="1800" i="1" dirty="0" smtClean="0">
                <a:solidFill>
                  <a:srgbClr val="C00000"/>
                </a:solidFill>
              </a:rPr>
            </a:br>
            <a:r>
              <a:rPr lang="ru-RU" sz="1800" i="1" dirty="0" smtClean="0">
                <a:solidFill>
                  <a:srgbClr val="C00000"/>
                </a:solidFill>
              </a:rPr>
              <a:t/>
            </a:r>
            <a:br>
              <a:rPr lang="ru-RU" sz="1800" i="1" dirty="0" smtClean="0">
                <a:solidFill>
                  <a:srgbClr val="C00000"/>
                </a:solidFill>
              </a:rPr>
            </a:br>
            <a:r>
              <a:rPr lang="ru-RU" sz="1800" i="1" dirty="0" err="1" smtClean="0">
                <a:solidFill>
                  <a:srgbClr val="C00000"/>
                </a:solidFill>
              </a:rPr>
              <a:t>Шкатулока</a:t>
            </a:r>
            <a:r>
              <a:rPr lang="ru-RU" sz="1800" i="1" dirty="0" smtClean="0">
                <a:solidFill>
                  <a:srgbClr val="C00000"/>
                </a:solidFill>
              </a:rPr>
              <a:t>  с сюрпризом заинтересует </a:t>
            </a:r>
            <a:r>
              <a:rPr lang="ru-RU" sz="1800" i="1" dirty="0" err="1" smtClean="0">
                <a:solidFill>
                  <a:srgbClr val="C00000"/>
                </a:solidFill>
              </a:rPr>
              <a:t>ребека</a:t>
            </a:r>
            <a:r>
              <a:rPr lang="ru-RU" sz="1800" i="1" dirty="0" smtClean="0">
                <a:solidFill>
                  <a:srgbClr val="C00000"/>
                </a:solidFill>
              </a:rPr>
              <a:t>, поднимет у него настроение</a:t>
            </a:r>
            <a:r>
              <a:rPr lang="ru-RU" sz="1600" i="1" dirty="0" smtClean="0">
                <a:solidFill>
                  <a:srgbClr val="C00000"/>
                </a:solidFill>
              </a:rPr>
              <a:t>. </a:t>
            </a:r>
            <a:endParaRPr lang="ru-RU" sz="1800" i="1" dirty="0">
              <a:solidFill>
                <a:srgbClr val="C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857752" y="1142985"/>
            <a:ext cx="3357586" cy="4214842"/>
          </a:xfrm>
        </p:spPr>
        <p:txBody>
          <a:bodyPr/>
          <a:lstStyle/>
          <a:p>
            <a:r>
              <a:rPr lang="ru-RU" sz="1800" b="1" i="1" dirty="0" smtClean="0">
                <a:solidFill>
                  <a:srgbClr val="C00000"/>
                </a:solidFill>
              </a:rPr>
              <a:t>Шатер  помогает почувствовать себя защищенным в уединении, побыть одному.</a:t>
            </a:r>
            <a:endParaRPr lang="ru-RU" sz="1800" b="1" dirty="0"/>
          </a:p>
        </p:txBody>
      </p:sp>
      <p:pic>
        <p:nvPicPr>
          <p:cNvPr id="7170" name="Picture 2" descr="C:\Users\Km\Desktop\Новая папка (2)\P10806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2428868"/>
            <a:ext cx="3604017" cy="3429048"/>
          </a:xfrm>
          <a:prstGeom prst="rect">
            <a:avLst/>
          </a:prstGeom>
          <a:noFill/>
        </p:spPr>
      </p:pic>
      <p:pic>
        <p:nvPicPr>
          <p:cNvPr id="7171" name="Picture 3" descr="C:\Users\Km\Desktop\Новая папка (2)\P108057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143116"/>
            <a:ext cx="2857520" cy="3786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5500702"/>
            <a:ext cx="5486400" cy="1057292"/>
          </a:xfrm>
        </p:spPr>
        <p:txBody>
          <a:bodyPr/>
          <a:lstStyle/>
          <a:p>
            <a:r>
              <a:rPr lang="ru-RU" i="1" dirty="0" smtClean="0">
                <a:solidFill>
                  <a:srgbClr val="C00000"/>
                </a:solidFill>
              </a:rPr>
              <a:t/>
            </a:r>
            <a:br>
              <a:rPr lang="ru-RU" i="1" dirty="0" smtClean="0">
                <a:solidFill>
                  <a:srgbClr val="C00000"/>
                </a:solidFill>
              </a:rPr>
            </a:br>
            <a:r>
              <a:rPr lang="ru-RU" i="1" dirty="0" smtClean="0">
                <a:solidFill>
                  <a:srgbClr val="C00000"/>
                </a:solidFill>
              </a:rPr>
              <a:t/>
            </a:r>
            <a:br>
              <a:rPr lang="ru-RU" i="1" dirty="0" smtClean="0">
                <a:solidFill>
                  <a:srgbClr val="C00000"/>
                </a:solidFill>
              </a:rPr>
            </a:br>
            <a:r>
              <a:rPr lang="ru-RU" i="1" dirty="0" smtClean="0">
                <a:solidFill>
                  <a:srgbClr val="C00000"/>
                </a:solidFill>
              </a:rPr>
              <a:t>В уголке можно поиграть в «Семью», посмотреть семейные фотографии, альбомы, позвонить своей маме</a:t>
            </a:r>
            <a:endParaRPr lang="ru-RU" i="1" dirty="0">
              <a:solidFill>
                <a:srgbClr val="C00000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643438" y="571480"/>
            <a:ext cx="3500462" cy="3643338"/>
          </a:xfrm>
        </p:spPr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rot="378218" flipV="1">
            <a:off x="2680387" y="3963514"/>
            <a:ext cx="1972070" cy="78643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194" name="Picture 2" descr="C:\Users\Km\Desktop\Новая папка (2)\P10806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14290"/>
            <a:ext cx="3429024" cy="3357586"/>
          </a:xfrm>
          <a:prstGeom prst="rect">
            <a:avLst/>
          </a:prstGeom>
          <a:noFill/>
        </p:spPr>
      </p:pic>
      <p:pic>
        <p:nvPicPr>
          <p:cNvPr id="8195" name="Picture 3" descr="C:\Users\Km\Desktop\Новая папка (2)\P10806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357166"/>
            <a:ext cx="3214710" cy="3071834"/>
          </a:xfrm>
          <a:prstGeom prst="rect">
            <a:avLst/>
          </a:prstGeom>
          <a:noFill/>
        </p:spPr>
      </p:pic>
      <p:pic>
        <p:nvPicPr>
          <p:cNvPr id="8196" name="Picture 4" descr="C:\Users\Km\Desktop\Новая папка (2)\P108056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36" y="3214686"/>
            <a:ext cx="3500462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4000528" cy="1214446"/>
          </a:xfrm>
        </p:spPr>
        <p:txBody>
          <a:bodyPr/>
          <a:lstStyle/>
          <a:p>
            <a:r>
              <a:rPr lang="ru-RU" sz="1800" i="1" dirty="0" smtClean="0">
                <a:solidFill>
                  <a:srgbClr val="C00000"/>
                </a:solidFill>
              </a:rPr>
              <a:t>Научить ребенка мириться – непростая задача. В этом помогут</a:t>
            </a:r>
            <a:br>
              <a:rPr lang="ru-RU" sz="1800" i="1" dirty="0" smtClean="0">
                <a:solidFill>
                  <a:srgbClr val="C00000"/>
                </a:solidFill>
              </a:rPr>
            </a:br>
            <a:r>
              <a:rPr lang="ru-RU" sz="1800" i="1" dirty="0" smtClean="0">
                <a:solidFill>
                  <a:srgbClr val="C00000"/>
                </a:solidFill>
              </a:rPr>
              <a:t>«</a:t>
            </a:r>
            <a:r>
              <a:rPr lang="ru-RU" sz="1800" i="1" dirty="0" err="1" smtClean="0">
                <a:solidFill>
                  <a:srgbClr val="C00000"/>
                </a:solidFill>
              </a:rPr>
              <a:t>Мирилки</a:t>
            </a:r>
            <a:r>
              <a:rPr lang="ru-RU" sz="1800" i="1" dirty="0" smtClean="0">
                <a:solidFill>
                  <a:srgbClr val="C00000"/>
                </a:solidFill>
              </a:rPr>
              <a:t>»</a:t>
            </a:r>
            <a:br>
              <a:rPr lang="ru-RU" sz="1800" i="1" dirty="0" smtClean="0">
                <a:solidFill>
                  <a:srgbClr val="C00000"/>
                </a:solidFill>
              </a:rPr>
            </a:br>
            <a:endParaRPr lang="ru-RU" sz="1800" i="1" dirty="0">
              <a:solidFill>
                <a:srgbClr val="C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928802"/>
            <a:ext cx="2686040" cy="419736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45" name="Picture 5" descr="C:\Users\Km\Desktop\Новая папка (2)\P10805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857364"/>
            <a:ext cx="3714776" cy="4643470"/>
          </a:xfrm>
          <a:prstGeom prst="rect">
            <a:avLst/>
          </a:prstGeom>
          <a:noFill/>
        </p:spPr>
      </p:pic>
      <p:pic>
        <p:nvPicPr>
          <p:cNvPr id="10246" name="Picture 6" descr="C:\Users\Km\Desktop\Новая папка (2)\P1080540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0" y="571480"/>
            <a:ext cx="3857652" cy="5214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972452" cy="1162050"/>
          </a:xfrm>
        </p:spPr>
        <p:txBody>
          <a:bodyPr/>
          <a:lstStyle/>
          <a:p>
            <a:r>
              <a:rPr lang="ru-RU" sz="1800" dirty="0" smtClean="0">
                <a:solidFill>
                  <a:srgbClr val="C00000"/>
                </a:solidFill>
              </a:rPr>
              <a:t/>
            </a:r>
            <a:br>
              <a:rPr lang="ru-RU" sz="1800" dirty="0" smtClean="0">
                <a:solidFill>
                  <a:srgbClr val="C00000"/>
                </a:solidFill>
              </a:rPr>
            </a:br>
            <a:r>
              <a:rPr lang="ru-RU" sz="1800" dirty="0" smtClean="0">
                <a:solidFill>
                  <a:srgbClr val="C00000"/>
                </a:solidFill>
              </a:rPr>
              <a:t/>
            </a:r>
            <a:br>
              <a:rPr lang="ru-RU" sz="1800" dirty="0" smtClean="0">
                <a:solidFill>
                  <a:srgbClr val="C00000"/>
                </a:solidFill>
              </a:rPr>
            </a:br>
            <a:r>
              <a:rPr lang="ru-RU" sz="1800" dirty="0" smtClean="0">
                <a:solidFill>
                  <a:srgbClr val="C00000"/>
                </a:solidFill>
              </a:rPr>
              <a:t/>
            </a:r>
            <a:br>
              <a:rPr lang="ru-RU" sz="1800" dirty="0" smtClean="0">
                <a:solidFill>
                  <a:srgbClr val="C00000"/>
                </a:solidFill>
              </a:rPr>
            </a:br>
            <a:r>
              <a:rPr lang="ru-RU" sz="1800" dirty="0" smtClean="0">
                <a:solidFill>
                  <a:srgbClr val="C00000"/>
                </a:solidFill>
              </a:rPr>
              <a:t/>
            </a:r>
            <a:br>
              <a:rPr lang="ru-RU" sz="1800" dirty="0" smtClean="0">
                <a:solidFill>
                  <a:srgbClr val="C00000"/>
                </a:solidFill>
              </a:rPr>
            </a:br>
            <a:r>
              <a:rPr lang="ru-RU" sz="1800" dirty="0" smtClean="0">
                <a:solidFill>
                  <a:srgbClr val="C00000"/>
                </a:solidFill>
              </a:rPr>
              <a:t/>
            </a:r>
            <a:br>
              <a:rPr lang="ru-RU" sz="1800" dirty="0" smtClean="0">
                <a:solidFill>
                  <a:srgbClr val="C00000"/>
                </a:solidFill>
              </a:rPr>
            </a:br>
            <a:r>
              <a:rPr lang="ru-RU" sz="1800" dirty="0" smtClean="0">
                <a:solidFill>
                  <a:srgbClr val="C00000"/>
                </a:solidFill>
              </a:rPr>
              <a:t/>
            </a:r>
            <a:br>
              <a:rPr lang="ru-RU" sz="1800" dirty="0" smtClean="0">
                <a:solidFill>
                  <a:srgbClr val="C00000"/>
                </a:solidFill>
              </a:rPr>
            </a:br>
            <a:r>
              <a:rPr lang="ru-RU" sz="1800" dirty="0" smtClean="0">
                <a:solidFill>
                  <a:srgbClr val="C00000"/>
                </a:solidFill>
              </a:rPr>
              <a:t>Дидактические игры  направлены на формирование навыков общения, изучение эмоций, чувств.  Различные шнуровки развивают мелкую моторику, способствуют </a:t>
            </a:r>
            <a:r>
              <a:rPr lang="ru-RU" sz="1800" dirty="0" err="1" smtClean="0">
                <a:solidFill>
                  <a:srgbClr val="C00000"/>
                </a:solidFill>
              </a:rPr>
              <a:t>скоординированности</a:t>
            </a:r>
            <a:r>
              <a:rPr lang="ru-RU" sz="1800" dirty="0" smtClean="0">
                <a:solidFill>
                  <a:srgbClr val="C00000"/>
                </a:solidFill>
              </a:rPr>
              <a:t>  нервной, костной и мышечной системы.</a:t>
            </a:r>
            <a:endParaRPr lang="ru-RU" sz="1800" dirty="0">
              <a:solidFill>
                <a:srgbClr val="C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Km\Desktop\Новая папка (2)\P108054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86314" y="1500174"/>
            <a:ext cx="3429024" cy="3643338"/>
          </a:xfrm>
          <a:prstGeom prst="rect">
            <a:avLst/>
          </a:prstGeom>
          <a:noFill/>
        </p:spPr>
      </p:pic>
      <p:pic>
        <p:nvPicPr>
          <p:cNvPr id="1027" name="Picture 3" descr="C:\Users\Km\Desktop\Новая папка (2)\P108058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428736"/>
            <a:ext cx="2857520" cy="39830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512876"/>
          </a:xfrm>
        </p:spPr>
        <p:txBody>
          <a:bodyPr/>
          <a:lstStyle/>
          <a:p>
            <a:r>
              <a:rPr lang="ru-RU" sz="1800" i="1" dirty="0" smtClean="0">
                <a:solidFill>
                  <a:srgbClr val="C00000"/>
                </a:solidFill>
              </a:rPr>
              <a:t>Игрушки со звуковым эффектом источник положительных </a:t>
            </a:r>
            <a:r>
              <a:rPr lang="ru-RU" sz="1800" i="1" dirty="0" err="1" smtClean="0">
                <a:solidFill>
                  <a:srgbClr val="C00000"/>
                </a:solidFill>
              </a:rPr>
              <a:t>эмоций.Они</a:t>
            </a:r>
            <a:r>
              <a:rPr lang="ru-RU" sz="1800" i="1" dirty="0" smtClean="0">
                <a:solidFill>
                  <a:srgbClr val="C00000"/>
                </a:solidFill>
              </a:rPr>
              <a:t> помогают развеселить ребенка.</a:t>
            </a:r>
            <a:endParaRPr lang="ru-RU" sz="1800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1800" b="1" i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Сенсорный куб успокоит                  расшалившихся детей.</a:t>
            </a:r>
            <a:endParaRPr lang="ru-RU" sz="1800" b="1" i="1" dirty="0" smtClean="0">
              <a:latin typeface="+mj-lt"/>
              <a:cs typeface="Times New Roman" pitchFamily="18" charset="0"/>
            </a:endParaRPr>
          </a:p>
          <a:p>
            <a:pPr>
              <a:buNone/>
            </a:pPr>
            <a:endParaRPr lang="ru-RU" sz="1800" dirty="0">
              <a:solidFill>
                <a:srgbClr val="C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928802"/>
            <a:ext cx="3008313" cy="419736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1266" name="Picture 2" descr="C:\Users\Km\Desktop\Новая папка (2)\P10805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1214422"/>
            <a:ext cx="3857652" cy="4143404"/>
          </a:xfrm>
          <a:prstGeom prst="rect">
            <a:avLst/>
          </a:prstGeom>
          <a:noFill/>
        </p:spPr>
      </p:pic>
      <p:pic>
        <p:nvPicPr>
          <p:cNvPr id="11267" name="Picture 3" descr="C:\Users\Km\Desktop\Новая папка (2)\P108056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928802"/>
            <a:ext cx="3357586" cy="41259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186</Words>
  <Application>Microsoft Office PowerPoint</Application>
  <PresentationFormat>Экран (4:3)</PresentationFormat>
  <Paragraphs>21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Есть в группе нашей уголок. Который в жизни нам помог. Коль грустно ты сюда зайди. Мелодию послушай, альбом семейный посмотри. Песок волшебный, шкатулки мелодичной звуки тебя избавят от тоски, хандры и скуки.</vt:lpstr>
      <vt:lpstr>Волшебные предметы, маски, шляпы, палочки, плащи,  помогают совершать чудесные путешествия, превращения</vt:lpstr>
      <vt:lpstr>Японский дворик. Создает свою мини-вселенную, отвлекает от суеты и проблем, снимает усталость, улучшает координацию движений.</vt:lpstr>
      <vt:lpstr>            Шкатулока  с сюрпризом заинтересует ребека, поднимет у него настроение. </vt:lpstr>
      <vt:lpstr>  В уголке можно поиграть в «Семью», посмотреть семейные фотографии, альбомы, позвонить своей маме</vt:lpstr>
      <vt:lpstr>Научить ребенка мириться – непростая задача. В этом помогут «Мирилки» </vt:lpstr>
      <vt:lpstr>      Дидактические игры  направлены на формирование навыков общения, изучение эмоций, чувств.  Различные шнуровки развивают мелкую моторику, способствуют скоординированности  нервной, костной и мышечной системы.</vt:lpstr>
      <vt:lpstr>Игрушки со звуковым эффектом источник положительных эмоций.Они помогают развеселить ребенка.</vt:lpstr>
      <vt:lpstr> Полочка любования, вошебный песок Уголок настроения.  где дети могут показать свое настроение. </vt:lpstr>
      <vt:lpstr>Боксерская груша и перчатки,  молоток «злости» помогают снять эмоциональное напряжение, выразить негативные эмоции</vt:lpstr>
      <vt:lpstr>Мелкие игрушки , мыльные пузыри, массажные мячики  снимают мышечное напряжение</vt:lpstr>
      <vt:lpstr>Слушание  мелодии музыкальной шкатулки помогает  снять внутреннее мышечное напряжение, успокоиться, тем самым привести нервную систему и психику в нормальное состояние покоя. </vt:lpstr>
      <vt:lpstr>Спасибо за внимание!</vt:lpstr>
      <vt:lpstr>Ссылки на интернет-ресурсы http://vechnostb.narod.ru/foncv_zvzarja.jpg  http://img0.liveinternet.ru/images/attach/c/9/106/487/106487216_4635570_6b4d30a4df82.png  http://static.tumblr.com/547f4b850bd3286779cebade379d7e00/czx8axj/M9Kmnbwhx/tumblr_static_tumblr_static_transparent_rainbow_free_clipart.png  http://img-fotki.yandex.ru/get/9747/131624064.4fe/0_d8e6e_22a41e5b_L   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HP</dc:creator>
  <cp:lastModifiedBy>Пользователь Windows</cp:lastModifiedBy>
  <cp:revision>24</cp:revision>
  <dcterms:created xsi:type="dcterms:W3CDTF">2015-06-10T14:41:28Z</dcterms:created>
  <dcterms:modified xsi:type="dcterms:W3CDTF">2018-01-21T06:34:21Z</dcterms:modified>
</cp:coreProperties>
</file>