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11" r:id="rId3"/>
    <p:sldId id="356" r:id="rId4"/>
    <p:sldId id="312" r:id="rId5"/>
    <p:sldId id="275" r:id="rId6"/>
    <p:sldId id="277" r:id="rId7"/>
    <p:sldId id="323" r:id="rId8"/>
    <p:sldId id="322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51" r:id="rId20"/>
    <p:sldId id="352" r:id="rId21"/>
    <p:sldId id="353" r:id="rId22"/>
    <p:sldId id="334" r:id="rId23"/>
    <p:sldId id="354" r:id="rId24"/>
    <p:sldId id="335" r:id="rId25"/>
    <p:sldId id="355" r:id="rId26"/>
    <p:sldId id="336" r:id="rId27"/>
    <p:sldId id="337" r:id="rId28"/>
    <p:sldId id="338" r:id="rId29"/>
    <p:sldId id="339" r:id="rId30"/>
    <p:sldId id="340" r:id="rId31"/>
    <p:sldId id="272" r:id="rId32"/>
    <p:sldId id="321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65" autoAdjust="0"/>
    <p:restoredTop sz="94660"/>
  </p:normalViewPr>
  <p:slideViewPr>
    <p:cSldViewPr>
      <p:cViewPr>
        <p:scale>
          <a:sx n="76" d="100"/>
          <a:sy n="76" d="100"/>
        </p:scale>
        <p:origin x="-1440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45DD1-B6C1-4AE0-8332-80D712506BF7}" type="datetimeFigureOut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5A219-8D47-4055-A31F-5DDD2C632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5812D-C98D-4EE3-A689-3B1F3F7CFCEE}" type="datetimeFigureOut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84414-3D70-4CAA-AB35-8D5B35D09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87312-AB45-42F0-92D2-45CCC6259DBD}" type="datetimeFigureOut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30867-3573-42DB-8D67-1287D1CFF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0F128-DCC5-4AB1-8485-9A619B840A51}" type="datetimeFigureOut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9C557-4C9A-43C4-A35B-11EBB51E4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86CCB-5588-4107-90DC-9B63AF33F456}" type="datetimeFigureOut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0B75E-A88F-470A-A548-F8A8F8C75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F5969-DF37-4CE0-9D19-2171601742A3}" type="datetimeFigureOut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FDDAA-5068-432E-9B59-AABBF9356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9D16E-2645-4DBD-8F9F-2F98393363CF}" type="datetimeFigureOut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1127F-807E-4D74-B7B1-ADF729480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457BD-8445-4767-8F7C-7E4985A54AC1}" type="datetimeFigureOut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BB9FD-1303-4B90-8FC1-A23E714DE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C8D9A-DFC3-4057-872F-C8F1C634477A}" type="datetimeFigureOut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7439E-9D74-4C9A-A86C-AF832C112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85201-7AA3-40ED-9078-77633FFB412B}" type="datetimeFigureOut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40C66-4005-4FC1-8C09-12446C567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AFB7F-DD36-4F63-9EF1-C7B7422B2155}" type="datetimeFigureOut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34E05-E694-4E8A-B387-CD0F6F7AD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EFE546-3165-41FE-9D6F-F5F74E643C0D}" type="datetimeFigureOut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ACC468-A57C-42B4-8801-DED70645C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detskiisad46@yandex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ocuments\Моя папка\мерсибо\4 конструктор картинок\фоны\фон голубо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1" descr="для гномиков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800" y="-7938"/>
            <a:ext cx="9234488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1000" y="2514600"/>
            <a:ext cx="8229600" cy="2590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i="1" dirty="0">
                <a:latin typeface="Comic Sans MS" pitchFamily="66" charset="0"/>
                <a:ea typeface="+mj-ea"/>
                <a:cs typeface="+mj-cs"/>
              </a:rPr>
              <a:t>Развивающая предметно-пространственная среда как средство развития речи детей</a:t>
            </a:r>
            <a:r>
              <a:rPr lang="de-DE" sz="3600" b="1" i="1" dirty="0"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3600" b="1" i="1" dirty="0">
                <a:latin typeface="Comic Sans MS" pitchFamily="66" charset="0"/>
                <a:ea typeface="+mj-ea"/>
                <a:cs typeface="+mj-cs"/>
              </a:rPr>
              <a:t>во второй младшей группе</a:t>
            </a:r>
          </a:p>
        </p:txBody>
      </p:sp>
      <p:sp>
        <p:nvSpPr>
          <p:cNvPr id="2053" name="Заголовок 6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smtClean="0"/>
              <a:t>Муниципальное бюджетное дошкольное образовательное учреждение </a:t>
            </a:r>
            <a:r>
              <a:rPr lang="de-DE" sz="2000" smtClean="0"/>
              <a:t/>
            </a:r>
            <a:br>
              <a:rPr lang="de-DE" sz="2000" smtClean="0"/>
            </a:br>
            <a:r>
              <a:rPr lang="ru-RU" sz="2000" smtClean="0"/>
              <a:t>„Детский сад присмотра и оздоровления №46 „Светлячок“ корпус – 2 </a:t>
            </a:r>
            <a:r>
              <a:rPr lang="de-DE" sz="2000" smtClean="0"/>
              <a:t/>
            </a:r>
            <a:br>
              <a:rPr lang="de-DE" sz="2000" smtClean="0"/>
            </a:br>
            <a:r>
              <a:rPr lang="ru-RU" sz="2000" smtClean="0"/>
              <a:t>г. Рубцовска Алтайского края</a:t>
            </a:r>
            <a:r>
              <a:rPr lang="de-DE" sz="2000" smtClean="0"/>
              <a:t/>
            </a:r>
            <a:br>
              <a:rPr lang="de-DE" sz="2000" smtClean="0"/>
            </a:br>
            <a:r>
              <a:rPr lang="ru-RU" sz="2000" smtClean="0"/>
              <a:t>658210, г. Рубцовск, пр. Рубцовский, 18А</a:t>
            </a:r>
            <a:r>
              <a:rPr lang="de-DE" sz="2000" smtClean="0"/>
              <a:t/>
            </a:r>
            <a:br>
              <a:rPr lang="de-DE" sz="2000" smtClean="0"/>
            </a:br>
            <a:r>
              <a:rPr lang="ru-RU" sz="2000" smtClean="0"/>
              <a:t>тел.: (38557) 4-14-52, 2-49-20, 2-49-81</a:t>
            </a:r>
            <a:r>
              <a:rPr lang="de-DE" sz="2000" smtClean="0"/>
              <a:t/>
            </a:r>
            <a:br>
              <a:rPr lang="de-DE" sz="2000" smtClean="0"/>
            </a:br>
            <a:r>
              <a:rPr lang="de-DE" sz="2000" smtClean="0"/>
              <a:t>e</a:t>
            </a:r>
            <a:r>
              <a:rPr lang="ru-RU" sz="2000" smtClean="0"/>
              <a:t>-</a:t>
            </a:r>
            <a:r>
              <a:rPr lang="de-DE" sz="2000" smtClean="0"/>
              <a:t>mail</a:t>
            </a:r>
            <a:r>
              <a:rPr lang="ru-RU" sz="2000" smtClean="0"/>
              <a:t>: </a:t>
            </a:r>
            <a:r>
              <a:rPr lang="de-DE" sz="2000" u="sng" smtClean="0">
                <a:hlinkClick r:id="rId4"/>
              </a:rPr>
              <a:t>detskiisad</a:t>
            </a:r>
            <a:r>
              <a:rPr lang="ru-RU" sz="2000" u="sng" smtClean="0">
                <a:hlinkClick r:id="rId4"/>
              </a:rPr>
              <a:t>46@</a:t>
            </a:r>
            <a:r>
              <a:rPr lang="de-DE" sz="2000" u="sng" smtClean="0">
                <a:hlinkClick r:id="rId4"/>
              </a:rPr>
              <a:t>yandex</a:t>
            </a:r>
            <a:r>
              <a:rPr lang="ru-RU" sz="2000" u="sng" smtClean="0">
                <a:hlinkClick r:id="rId4"/>
              </a:rPr>
              <a:t>.</a:t>
            </a:r>
            <a:r>
              <a:rPr lang="de-DE" sz="2000" u="sng" smtClean="0">
                <a:hlinkClick r:id="rId4"/>
              </a:rPr>
              <a:t>ru</a:t>
            </a:r>
            <a:r>
              <a:rPr lang="de-DE" sz="2000" smtClean="0"/>
              <a:t/>
            </a:r>
            <a:br>
              <a:rPr lang="de-DE" sz="2000" smtClean="0"/>
            </a:br>
            <a:r>
              <a:rPr lang="ru-RU" sz="2000" smtClean="0"/>
              <a:t>сайт: </a:t>
            </a:r>
            <a:r>
              <a:rPr lang="de-DE" sz="2000" smtClean="0"/>
              <a:t>ds</a:t>
            </a:r>
            <a:r>
              <a:rPr lang="ru-RU" sz="2000" smtClean="0"/>
              <a:t>46.</a:t>
            </a:r>
            <a:r>
              <a:rPr lang="de-DE" sz="2000" smtClean="0"/>
              <a:t>educrub</a:t>
            </a:r>
            <a:r>
              <a:rPr lang="ru-RU" sz="2000" smtClean="0"/>
              <a:t>.</a:t>
            </a:r>
            <a:r>
              <a:rPr lang="de-DE" sz="2000" smtClean="0"/>
              <a:t>ru</a:t>
            </a:r>
            <a:endParaRPr lang="ru-RU" sz="2000" smtClean="0"/>
          </a:p>
        </p:txBody>
      </p:sp>
      <p:sp>
        <p:nvSpPr>
          <p:cNvPr id="6" name="Textfeld 5"/>
          <p:cNvSpPr txBox="1"/>
          <p:nvPr/>
        </p:nvSpPr>
        <p:spPr>
          <a:xfrm>
            <a:off x="4800600" y="5997575"/>
            <a:ext cx="4343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latin typeface="Comic Sans MS" pitchFamily="66" charset="0"/>
                <a:ea typeface="+mj-ea"/>
                <a:cs typeface="+mj-cs"/>
              </a:rPr>
              <a:t>Воспитатели:</a:t>
            </a:r>
          </a:p>
          <a:p>
            <a:pPr>
              <a:defRPr/>
            </a:pPr>
            <a:r>
              <a:rPr lang="ru-RU" sz="2000" b="1" i="1" dirty="0">
                <a:latin typeface="Comic Sans MS" pitchFamily="66" charset="0"/>
                <a:ea typeface="+mj-ea"/>
                <a:cs typeface="+mj-cs"/>
              </a:rPr>
              <a:t>Лопатина М.Н</a:t>
            </a:r>
            <a:r>
              <a:rPr lang="de-DE" sz="2000" b="1" i="1" dirty="0">
                <a:latin typeface="Comic Sans MS" pitchFamily="66" charset="0"/>
                <a:ea typeface="+mj-ea"/>
                <a:cs typeface="+mj-cs"/>
              </a:rPr>
              <a:t>;</a:t>
            </a:r>
            <a:r>
              <a:rPr lang="ru-RU" sz="2000" b="1" i="1" dirty="0">
                <a:latin typeface="Comic Sans MS" pitchFamily="66" charset="0"/>
                <a:ea typeface="+mj-ea"/>
                <a:cs typeface="+mj-cs"/>
              </a:rPr>
              <a:t> Кузнецова И.А</a:t>
            </a:r>
            <a:r>
              <a:rPr lang="de-DE" sz="2000" b="1" dirty="0">
                <a:latin typeface="+mn-lt"/>
              </a:rPr>
              <a:t>.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pic>
        <p:nvPicPr>
          <p:cNvPr id="11267" name="Picture 2" descr="C:\Users\Пользователь\Documents\Моя папка\мерсибо\4 конструктор картинок\фоны\фон голубо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152400" y="0"/>
            <a:ext cx="8763000" cy="68557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Перечень оборудования</a:t>
            </a:r>
            <a:r>
              <a:rPr lang="de-DE" sz="32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в группе</a:t>
            </a:r>
            <a:r>
              <a:rPr lang="de-DE" sz="32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.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1.  </a:t>
            </a: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Звуковая культура речи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50" dirty="0">
                <a:latin typeface="Arial" pitchFamily="34" charset="0"/>
                <a:cs typeface="Arial" pitchFamily="34" charset="0"/>
              </a:rPr>
              <a:t>- пособия для развития физиологического дыхания и направленной воздушной струи: дыхательные тренажеры,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50" dirty="0">
                <a:latin typeface="Arial" pitchFamily="34" charset="0"/>
                <a:cs typeface="Arial" pitchFamily="34" charset="0"/>
              </a:rPr>
              <a:t>свистульки, дудочки, разноцветные перышки, бумажные игрушки-самоделки игрушки-вертушки;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5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50" dirty="0">
                <a:latin typeface="Arial" pitchFamily="34" charset="0"/>
                <a:cs typeface="Arial" pitchFamily="34" charset="0"/>
              </a:rPr>
              <a:t>- материалы для развития слухового восприятия (ширма, музыкальные инструменты, колокольчики; аудиотека с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50" dirty="0">
                <a:latin typeface="Arial" pitchFamily="34" charset="0"/>
                <a:cs typeface="Arial" pitchFamily="34" charset="0"/>
              </a:rPr>
              <a:t>записью "голосов природы";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5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50" dirty="0">
                <a:latin typeface="Arial" pitchFamily="34" charset="0"/>
                <a:cs typeface="Arial" pitchFamily="34" charset="0"/>
              </a:rPr>
              <a:t>- предметные картинки для уточнения гласных и согласных раннего онтогенеза (а, у, и, о, ы), (м, п, б, т, д, н, к, г, в, ф, с, з);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5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50" dirty="0">
                <a:latin typeface="Arial" pitchFamily="34" charset="0"/>
                <a:cs typeface="Arial" pitchFamily="34" charset="0"/>
              </a:rPr>
              <a:t>- мелкие игрушки (птицы, насекомые, животные, транспорт) для упражнений со звукоподражанием с целью развития мышц губ и языка;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5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50" dirty="0">
                <a:latin typeface="Arial" pitchFamily="34" charset="0"/>
                <a:cs typeface="Arial" pitchFamily="34" charset="0"/>
              </a:rPr>
              <a:t>- игрушки-забавы для стимулирования речевой активности детей;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5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50" dirty="0">
                <a:latin typeface="Arial" pitchFamily="34" charset="0"/>
                <a:cs typeface="Arial" pitchFamily="34" charset="0"/>
              </a:rPr>
              <a:t>- пособие для звуковых зарядок "Звуки в картинках";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5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50" dirty="0">
                <a:latin typeface="Arial" pitchFamily="34" charset="0"/>
                <a:cs typeface="Arial" pitchFamily="34" charset="0"/>
              </a:rPr>
              <a:t>- картотека словесных и коммуникативных игр на гласные и согласные раннего онтогенеза (а, у, и, о, ы), (м, п, б, т, н, к, г, в, ф, с, з);</a:t>
            </a:r>
            <a:endParaRPr lang="de-DE" sz="175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pic>
        <p:nvPicPr>
          <p:cNvPr id="12291" name="Picture 2" descr="C:\Users\Пользователь\Documents\Моя папка\мерсибо\4 конструктор картинок\фоны\фон голубо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0" y="0"/>
            <a:ext cx="9144000" cy="72019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2</a:t>
            </a:r>
            <a:r>
              <a:rPr lang="de-DE" sz="24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.  </a:t>
            </a: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Лексика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50" dirty="0">
                <a:latin typeface="Arial" pitchFamily="34" charset="0"/>
                <a:cs typeface="Arial" pitchFamily="34" charset="0"/>
              </a:rPr>
              <a:t>- предметные картинки по лексическим темам (овощи, фрукты, деревья животные, посуда, одежда,мебель, транспорт и т.д. (усложняя подбор картинок согласно возрасту);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5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50" dirty="0">
                <a:latin typeface="Arial" pitchFamily="34" charset="0"/>
                <a:cs typeface="Arial" pitchFamily="34" charset="0"/>
              </a:rPr>
              <a:t>- сюжетные картинки по лексическим темам;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5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50" dirty="0">
                <a:latin typeface="Arial" pitchFamily="34" charset="0"/>
                <a:cs typeface="Arial" pitchFamily="34" charset="0"/>
              </a:rPr>
              <a:t>- предметные картинки "Части предмета"(у платья: рукава, воротник, карманы, пуговицы);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5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50" dirty="0">
                <a:latin typeface="Arial" pitchFamily="34" charset="0"/>
                <a:cs typeface="Arial" pitchFamily="34" charset="0"/>
              </a:rPr>
              <a:t>- лото "Цвет", "Форма";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5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50" dirty="0">
                <a:latin typeface="Arial" pitchFamily="34" charset="0"/>
                <a:cs typeface="Arial" pitchFamily="34" charset="0"/>
              </a:rPr>
              <a:t>- картинный материал для понимания временных отношений (утро, день, вечер, ночь);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5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50" dirty="0">
                <a:latin typeface="Arial" pitchFamily="34" charset="0"/>
                <a:cs typeface="Arial" pitchFamily="34" charset="0"/>
              </a:rPr>
              <a:t>- подбор малосюжетных, сюжетных картинок для формирования словаря глаголов;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5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50" dirty="0">
                <a:latin typeface="Arial" pitchFamily="34" charset="0"/>
                <a:cs typeface="Arial" pitchFamily="34" charset="0"/>
              </a:rPr>
              <a:t>- набор картинок существительных уменьшительно-ласкательных форм;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5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50" dirty="0">
                <a:latin typeface="Arial" pitchFamily="34" charset="0"/>
                <a:cs typeface="Arial" pitchFamily="34" charset="0"/>
              </a:rPr>
              <a:t>- набор картинок для образования однокоренных слов (медведь, медведица, медвежонок, медвежья);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5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50" dirty="0">
                <a:latin typeface="Arial" pitchFamily="34" charset="0"/>
                <a:cs typeface="Arial" pitchFamily="34" charset="0"/>
              </a:rPr>
              <a:t>- коробка с бросовым материалом для развития инициативной речи (камешки, ракушки, желуди, катушки с нитками, лоскутки тканей).</a:t>
            </a:r>
            <a:endParaRPr lang="de-DE" sz="175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pic>
        <p:nvPicPr>
          <p:cNvPr id="13315" name="Picture 2" descr="C:\Users\Пользователь\Documents\Моя папка\мерсибо\4 конструктор картинок\фоны\фон голубо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04800" y="94610"/>
            <a:ext cx="8610600" cy="676339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de-DE" sz="24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Грамматический строй речи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50" dirty="0">
                <a:latin typeface="Arial" pitchFamily="34" charset="0"/>
                <a:cs typeface="Arial" pitchFamily="34" charset="0"/>
              </a:rPr>
              <a:t>- набор картинок существительных и глаголов единственного и</a:t>
            </a:r>
            <a:r>
              <a:rPr lang="de-DE" sz="17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50" dirty="0">
                <a:latin typeface="Arial" pitchFamily="34" charset="0"/>
                <a:cs typeface="Arial" pitchFamily="34" charset="0"/>
              </a:rPr>
              <a:t>множественного числа (д/и "Один-много");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5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50" dirty="0">
                <a:latin typeface="Arial" pitchFamily="34" charset="0"/>
                <a:cs typeface="Arial" pitchFamily="34" charset="0"/>
              </a:rPr>
              <a:t>- набор картинок на согласование существительных с</a:t>
            </a:r>
            <a:r>
              <a:rPr lang="de-DE" sz="17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50" dirty="0">
                <a:latin typeface="Arial" pitchFamily="34" charset="0"/>
                <a:cs typeface="Arial" pitchFamily="34" charset="0"/>
              </a:rPr>
              <a:t>числительными</a:t>
            </a:r>
            <a:r>
              <a:rPr lang="de-DE" sz="17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50" dirty="0">
                <a:latin typeface="Arial" pitchFamily="34" charset="0"/>
                <a:cs typeface="Arial" pitchFamily="34" charset="0"/>
              </a:rPr>
              <a:t>(д/и "Сосчитаем до пяти");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5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50" dirty="0">
                <a:latin typeface="Arial" pitchFamily="34" charset="0"/>
                <a:cs typeface="Arial" pitchFamily="34" charset="0"/>
              </a:rPr>
              <a:t>- набор картинок имен прилагательных различных форм</a:t>
            </a:r>
            <a:r>
              <a:rPr lang="de-DE" sz="17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50" dirty="0">
                <a:latin typeface="Arial" pitchFamily="34" charset="0"/>
                <a:cs typeface="Arial" pitchFamily="34" charset="0"/>
              </a:rPr>
              <a:t>(большая, большой,</a:t>
            </a:r>
            <a:r>
              <a:rPr lang="de-DE" sz="17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50" dirty="0">
                <a:latin typeface="Arial" pitchFamily="34" charset="0"/>
                <a:cs typeface="Arial" pitchFamily="34" charset="0"/>
              </a:rPr>
              <a:t>большое);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5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50" dirty="0">
                <a:latin typeface="Arial" pitchFamily="34" charset="0"/>
                <a:cs typeface="Arial" pitchFamily="34" charset="0"/>
              </a:rPr>
              <a:t>- набор картинок для понимания и правильного употребления</a:t>
            </a:r>
            <a:r>
              <a:rPr lang="de-DE" sz="17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50" dirty="0">
                <a:latin typeface="Arial" pitchFamily="34" charset="0"/>
                <a:cs typeface="Arial" pitchFamily="34" charset="0"/>
              </a:rPr>
              <a:t>предлогов (в, на, под, за, около).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75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5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4. </a:t>
            </a:r>
            <a:r>
              <a:rPr lang="de-DE" sz="24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Связная речь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5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50" dirty="0">
                <a:latin typeface="Arial" pitchFamily="34" charset="0"/>
                <a:cs typeface="Arial" pitchFamily="34" charset="0"/>
              </a:rPr>
              <a:t>- Предметные и сюжетные изображения, вырезанные по</a:t>
            </a:r>
            <a:r>
              <a:rPr lang="de-DE" sz="17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50" dirty="0">
                <a:latin typeface="Arial" pitchFamily="34" charset="0"/>
                <a:cs typeface="Arial" pitchFamily="34" charset="0"/>
              </a:rPr>
              <a:t>контуру, для работы на фланелеграфе;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5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50" dirty="0">
                <a:latin typeface="Arial" pitchFamily="34" charset="0"/>
                <a:cs typeface="Arial" pitchFamily="34" charset="0"/>
              </a:rPr>
              <a:t>- Картотека стихов, чистоговорок, рифмовок;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5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50" dirty="0">
                <a:latin typeface="Arial" pitchFamily="34" charset="0"/>
                <a:cs typeface="Arial" pitchFamily="34" charset="0"/>
              </a:rPr>
              <a:t>- Альбомы по знакомым сказкам (иллюстрации к сказкам,</a:t>
            </a:r>
            <a:r>
              <a:rPr lang="de-DE" sz="17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50" dirty="0">
                <a:latin typeface="Arial" pitchFamily="34" charset="0"/>
                <a:cs typeface="Arial" pitchFamily="34" charset="0"/>
              </a:rPr>
              <a:t>детские рисунки по мотивам сказок, планы, схемы);</a:t>
            </a:r>
            <a:endParaRPr lang="de-DE" sz="175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pic>
        <p:nvPicPr>
          <p:cNvPr id="14339" name="Picture 2" descr="C:\Users\Пользователь\Documents\Моя папка\мерсибо\4 конструктор картинок\фоны\фон голубо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81000" y="228600"/>
            <a:ext cx="8534400" cy="47782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5. Развитие мелкой моторики пальцев рук: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50" dirty="0">
                <a:latin typeface="Arial" pitchFamily="34" charset="0"/>
                <a:cs typeface="Arial" pitchFamily="34" charset="0"/>
              </a:rPr>
              <a:t>- Массажные мячи;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5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50" dirty="0">
                <a:latin typeface="Arial" pitchFamily="34" charset="0"/>
                <a:cs typeface="Arial" pitchFamily="34" charset="0"/>
              </a:rPr>
              <a:t>- Игрушки-шнуровки;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5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50" dirty="0">
                <a:latin typeface="Arial" pitchFamily="34" charset="0"/>
                <a:cs typeface="Arial" pitchFamily="34" charset="0"/>
              </a:rPr>
              <a:t>- Игрушки- застежки;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5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50" dirty="0">
                <a:latin typeface="Arial" pitchFamily="34" charset="0"/>
                <a:cs typeface="Arial" pitchFamily="34" charset="0"/>
              </a:rPr>
              <a:t>- Прищепки разных размеров;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5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50" dirty="0">
                <a:latin typeface="Arial" pitchFamily="34" charset="0"/>
                <a:cs typeface="Arial" pitchFamily="34" charset="0"/>
              </a:rPr>
              <a:t>- Предметы для нанизывания;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5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50" dirty="0">
                <a:latin typeface="Arial" pitchFamily="34" charset="0"/>
                <a:cs typeface="Arial" pitchFamily="34" charset="0"/>
              </a:rPr>
              <a:t>- "Волшебный мешок";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5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50" dirty="0">
                <a:latin typeface="Arial" pitchFamily="34" charset="0"/>
                <a:cs typeface="Arial" pitchFamily="34" charset="0"/>
              </a:rPr>
              <a:t>- Предметы для самомассажа: грецкие орехи, деревянные</a:t>
            </a:r>
            <a:r>
              <a:rPr lang="de-DE" sz="17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50" dirty="0">
                <a:latin typeface="Arial" pitchFamily="34" charset="0"/>
                <a:cs typeface="Arial" pitchFamily="34" charset="0"/>
              </a:rPr>
              <a:t>шары, карандаши;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5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50" dirty="0">
                <a:latin typeface="Arial" pitchFamily="34" charset="0"/>
                <a:cs typeface="Arial" pitchFamily="34" charset="0"/>
              </a:rPr>
              <a:t>- Картотека пальчиковых игр и упражнений для</a:t>
            </a:r>
            <a:r>
              <a:rPr lang="de-DE" sz="17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50" dirty="0">
                <a:latin typeface="Arial" pitchFamily="34" charset="0"/>
                <a:cs typeface="Arial" pitchFamily="34" charset="0"/>
              </a:rPr>
              <a:t>самомассажа.</a:t>
            </a:r>
            <a:endParaRPr lang="de-DE" sz="175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15363" name="Picture 2" descr="C:\Users\Пользователь\Documents\Моя папка\мерсибо\4 конструктор картинок\фоны\фон голубо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533400" y="304800"/>
            <a:ext cx="2256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Речевой уголок</a:t>
            </a:r>
          </a:p>
        </p:txBody>
      </p:sp>
      <p:pic>
        <p:nvPicPr>
          <p:cNvPr id="15365" name="Grafik 5" descr="image-2021-01-27 16 50 5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900" y="941388"/>
            <a:ext cx="7429500" cy="561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16387" name="Picture 2" descr="C:\Users\Пользователь\Documents\Моя папка\мерсибо\4 конструктор картинок\фоны\фон голубо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04800" y="228600"/>
            <a:ext cx="82296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Игры на развитие фонематических процессов </a:t>
            </a:r>
          </a:p>
        </p:txBody>
      </p:sp>
      <p:pic>
        <p:nvPicPr>
          <p:cNvPr id="16389" name="Grafik 4" descr="image-2021-01-26 18 45 3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3863" y="1295400"/>
            <a:ext cx="826293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17411" name="Picture 2" descr="C:\Users\Пользователь\Documents\Моя папка\мерсибо\4 конструктор картинок\фоны\фон голубо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04800" y="304800"/>
            <a:ext cx="85344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Игры для развития лексико – грамматического строя речи</a:t>
            </a:r>
          </a:p>
        </p:txBody>
      </p:sp>
      <p:pic>
        <p:nvPicPr>
          <p:cNvPr id="17413" name="Grafik 4" descr="image-2021-01-26 18 50 0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1371600"/>
            <a:ext cx="84582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18435" name="Picture 2" descr="C:\Users\Пользователь\Documents\Моя папка\мерсибо\4 конструктор картинок\фоны\фон голубо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304800" y="304800"/>
            <a:ext cx="8458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Игры на правильное звукопроизношение</a:t>
            </a:r>
            <a:endParaRPr lang="de-DE" sz="24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437" name="Grafik 5" descr="image-2021-01-27 16 50 0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0" y="990600"/>
            <a:ext cx="7848600" cy="560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19459" name="Picture 2" descr="C:\Users\Пользователь\Documents\Моя папка\мерсибо\4 конструктор картинок\фоны\фон голубо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533400" y="304800"/>
            <a:ext cx="6477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Игры для развития мелкой моторики</a:t>
            </a:r>
          </a:p>
        </p:txBody>
      </p:sp>
      <p:pic>
        <p:nvPicPr>
          <p:cNvPr id="19461" name="Grafik 6" descr="image-2021-01-27 16 49 4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1600" y="762000"/>
            <a:ext cx="3886200" cy="433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Grafik 4" descr="image-2021-01-26 18 52 59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" y="3363913"/>
            <a:ext cx="5257800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20483" name="Picture 2" descr="C:\Users\Пользователь\Documents\Моя папка\мерсибо\4 конструктор картинок\фоны\фон голубо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533400" y="304800"/>
            <a:ext cx="6477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Игры для развития мелкой моторики</a:t>
            </a:r>
          </a:p>
        </p:txBody>
      </p:sp>
      <p:pic>
        <p:nvPicPr>
          <p:cNvPr id="20485" name="Grafik 5" descr="image-2021-01-26 19 11 2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86400" y="889000"/>
            <a:ext cx="35052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Grafik 6" descr="image-2021-01-27 16 51 1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" y="1752600"/>
            <a:ext cx="525780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ocuments\Моя папка\мерсибо\4 конструктор картинок\фоны\фон голубо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Прямоугольник 3"/>
          <p:cNvSpPr>
            <a:spLocks noChangeArrowheads="1"/>
          </p:cNvSpPr>
          <p:nvPr/>
        </p:nvSpPr>
        <p:spPr bwMode="auto">
          <a:xfrm>
            <a:off x="228600" y="228600"/>
            <a:ext cx="60198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rgbClr val="002060"/>
                </a:solidFill>
                <a:latin typeface="Comic Sans MS" pitchFamily="66" charset="0"/>
              </a:rPr>
              <a:t>Речевое направление может рассматриваться как основа для полноценного развития личности каждого малыша. Дошкольный возраст является самым благоприятным для формирования основных речевых навыков. От качества речи, умения пользоваться ею в игре, на занятиях, в других видах деятельности зависит успешность ребёнка, его приятие сверстниками, а в дальнейшем – полноценное обучение в школе.</a:t>
            </a:r>
          </a:p>
        </p:txBody>
      </p:sp>
      <p:pic>
        <p:nvPicPr>
          <p:cNvPr id="3076" name="Grafik 3" descr="image-2021-01-26 18 28 1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67000" y="3048000"/>
            <a:ext cx="2819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Grafik 4" descr="image-2021-01-26 18 28 4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24600" y="304800"/>
            <a:ext cx="2743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21507" name="Picture 2" descr="C:\Users\Пользователь\Documents\Моя папка\мерсибо\4 конструктор картинок\фоны\фон голубо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533400" y="304800"/>
            <a:ext cx="6477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Игры для развития мелкой моторики</a:t>
            </a:r>
          </a:p>
        </p:txBody>
      </p:sp>
      <p:pic>
        <p:nvPicPr>
          <p:cNvPr id="21509" name="Grafik 6" descr="image-2021-01-27 16 49 5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838200"/>
            <a:ext cx="4217988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Grafik 6" descr="image-2021-01-27 17 34 1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33900" y="825500"/>
            <a:ext cx="4457700" cy="58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22531" name="Picture 2" descr="C:\Users\Пользователь\Documents\Моя папка\мерсибо\4 конструктор картинок\фоны\фон голубо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533400" y="304800"/>
            <a:ext cx="6477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Игры для развития мелкой моторики</a:t>
            </a:r>
          </a:p>
        </p:txBody>
      </p:sp>
      <p:pic>
        <p:nvPicPr>
          <p:cNvPr id="22533" name="Grafik 6" descr="image-2021-01-27 16 50 1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990600"/>
            <a:ext cx="43434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Grafik 7" descr="image-2021-01-27 16 50 2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8200" y="990600"/>
            <a:ext cx="43338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23555" name="Picture 2" descr="C:\Users\Пользователь\Documents\Моя папка\мерсибо\4 конструктор картинок\фоны\фон голубо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762000" y="228600"/>
            <a:ext cx="1248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Макеты</a:t>
            </a:r>
            <a:endParaRPr lang="de-DE" sz="24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3557" name="Grafik 4" descr="image-2021-01-26 18 57 0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1285875"/>
            <a:ext cx="83820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24579" name="Picture 2" descr="C:\Users\Пользователь\Documents\Моя папка\мерсибо\4 конструктор картинок\фоны\фон голубо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762000" y="228600"/>
            <a:ext cx="1248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Макеты</a:t>
            </a:r>
            <a:endParaRPr lang="de-DE" sz="24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4581" name="Grafik 6" descr="image-2021-01-27 16 50 3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838200"/>
            <a:ext cx="4219575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Grafik 7" descr="image-2021-01-27 16 50 4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67250" y="838200"/>
            <a:ext cx="4171950" cy="581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25603" name="Picture 2" descr="C:\Users\Пользователь\Documents\Моя папка\мерсибо\4 конструктор картинок\фоны\фон голубо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381000" y="304800"/>
            <a:ext cx="8382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Сюжетно ролевые игры</a:t>
            </a:r>
            <a:endParaRPr lang="de-DE" sz="24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5605" name="Grafik 6" descr="image-2021-01-27 16 46 5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838200"/>
            <a:ext cx="4241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Grafik 7" descr="image-2021-01-27 16 51 0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24400" y="827088"/>
            <a:ext cx="4191000" cy="580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26627" name="Picture 2" descr="C:\Users\Пользователь\Documents\Моя папка\мерсибо\4 конструктор картинок\фоны\фон голубо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Grafik 5" descr="image-2021-01-26 19 00 1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400" y="712788"/>
            <a:ext cx="4191000" cy="584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381000" y="304800"/>
            <a:ext cx="8382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Сюжетно ролевые игры</a:t>
            </a:r>
            <a:endParaRPr lang="de-DE" sz="24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6630" name="Grafik 7" descr="image-2021-01-27 16 49 5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879475"/>
            <a:ext cx="41910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27651" name="Picture 2" descr="C:\Users\Пользователь\Documents\Моя папка\мерсибо\4 конструктор картинок\фоны\фон голубо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381000" y="304800"/>
            <a:ext cx="8382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Сюжетно ролевые игры</a:t>
            </a:r>
            <a:endParaRPr lang="de-DE" sz="24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7653" name="Grafik 4" descr="image-2021-01-26 19 00 2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3352800"/>
            <a:ext cx="5562600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Grafik 5" descr="image-2021-01-26 19 00 39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62400" y="76200"/>
            <a:ext cx="5003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28675" name="Picture 2" descr="C:\Users\Пользователь\Documents\Моя папка\мерсибо\4 конструктор картинок\фоны\фон голубо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381000" y="304800"/>
            <a:ext cx="8382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Сюжетно ролевые игры</a:t>
            </a:r>
            <a:endParaRPr lang="de-DE" sz="24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8677" name="Grafik 6" descr="image-2021-01-27 17 12 4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914400"/>
            <a:ext cx="4070350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Grafik 7" descr="image-2021-01-27 16 48 49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914400"/>
            <a:ext cx="445611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29699" name="Picture 2" descr="C:\Users\Пользователь\Documents\Моя папка\мерсибо\4 конструктор картинок\фоны\фон голубо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381000" y="304800"/>
            <a:ext cx="70104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Театральный уголок</a:t>
            </a:r>
            <a:endParaRPr lang="de-DE" sz="24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9701" name="Grafik 4" descr="image-2021-01-26 19 05 0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914400"/>
            <a:ext cx="313531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Grafik 8" descr="image-2021-01-27 16 52 1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38850" y="903288"/>
            <a:ext cx="2952750" cy="435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Grafik 7" descr="image-2021-01-27 16 52 0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24200" y="1985963"/>
            <a:ext cx="3230563" cy="479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30723" name="Picture 2" descr="C:\Users\Пользователь\Documents\Моя папка\мерсибо\4 конструктор картинок\фоны\фон голубо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457200" y="381000"/>
            <a:ext cx="7239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Центр рисования</a:t>
            </a:r>
            <a:endParaRPr lang="de-DE" sz="24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25" name="Grafik 5" descr="image-2021-01-27 16 52 0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0400" y="357188"/>
            <a:ext cx="4648200" cy="619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ocuments\Моя папка\мерсибо\4 конструктор картинок\фоны\фон голубо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Grafik 2" descr="image-2021-01-27 17 31 2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900" y="652463"/>
            <a:ext cx="4076700" cy="590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Grafik 5" descr="image-2021-01-26 19 28 2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00600" y="609600"/>
            <a:ext cx="4114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31747" name="Picture 2" descr="C:\Users\Пользователь\Documents\Моя папка\мерсибо\4 конструктор картинок\фоны\фон голубо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457200" y="457200"/>
            <a:ext cx="6934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Книжный уголок</a:t>
            </a:r>
            <a:endParaRPr lang="de-DE" sz="24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1749" name="Grafik 5" descr="image-2021-01-27 16 51 1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1335088"/>
            <a:ext cx="8458200" cy="50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Пользователь\Documents\Моя папка\мерсибо\4 конструктор картинок\фоны\фон голубо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Рисунок 5" descr="для гномиков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800" y="-7938"/>
            <a:ext cx="9234488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Заголовок 4"/>
          <p:cNvSpPr>
            <a:spLocks noGrp="1"/>
          </p:cNvSpPr>
          <p:nvPr>
            <p:ph type="title"/>
          </p:nvPr>
        </p:nvSpPr>
        <p:spPr>
          <a:xfrm>
            <a:off x="457200" y="808038"/>
            <a:ext cx="8229600" cy="5973762"/>
          </a:xfrm>
        </p:spPr>
        <p:txBody>
          <a:bodyPr/>
          <a:lstStyle/>
          <a:p>
            <a:pPr algn="l" eaLnBrk="1" hangingPunct="1"/>
            <a:r>
              <a:rPr lang="ru-RU" sz="320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Tahoma" pitchFamily="34" charset="0"/>
              </a:rPr>
              <a:t>Таким образом в нашей группе для полноценного речевого развития детей грамотно организована развивающая предметно-пространственная речевая среда.</a:t>
            </a:r>
            <a:r>
              <a:rPr lang="ru-RU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rial" charset="0"/>
              </a:rPr>
              <a:t/>
            </a:r>
            <a:br>
              <a:rPr lang="ru-RU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rial" charset="0"/>
              </a:rPr>
            </a:br>
            <a:endParaRPr lang="ru-RU" smtClean="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Пользователь\Documents\Моя папка\мерсибо\4 конструктор картинок\фоны\фон голубо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Comic Sans MS" pitchFamily="66" charset="0"/>
              </a:rPr>
              <a:t>Спасибо за внимание!</a:t>
            </a:r>
          </a:p>
        </p:txBody>
      </p:sp>
      <p:pic>
        <p:nvPicPr>
          <p:cNvPr id="33796" name="Grafik 3" descr="image-2021-01-26 18 38 3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43200" y="1219200"/>
            <a:ext cx="4095750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ocuments\Моя папка\мерсибо\4 конструктор картинок\фоны\фон голубо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457200" y="304800"/>
            <a:ext cx="7848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Tahoma" pitchFamily="34" charset="0"/>
              </a:rPr>
              <a:t>Одним из условий полноценного речевого развития детей является грамотно организованная развивающая предметно-пространственная среда в ДОУ.</a:t>
            </a:r>
          </a:p>
        </p:txBody>
      </p:sp>
      <p:pic>
        <p:nvPicPr>
          <p:cNvPr id="5124" name="Grafik 3" descr="image-2021-01-26 18 30 0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400" y="1447800"/>
            <a:ext cx="4038600" cy="49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Grafik 5" descr="image-2021-01-27 16 51 2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1408113"/>
            <a:ext cx="4191000" cy="49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ocuments\Моя папка\мерсибо\4 конструктор картинок\фоны\фон голубо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81000" y="0"/>
            <a:ext cx="8229600" cy="8683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Речевая развивающая среда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838200"/>
            <a:ext cx="89154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Comic Sans MS" pitchFamily="66" charset="0"/>
                <a:cs typeface="+mn-cs"/>
              </a:rPr>
              <a:t>Особым  образом организованное окружение, наиболее эффективно влияющее на развитие разных сторон речи каждого ребёнка.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4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4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Comic Sans MS" pitchFamily="66" charset="0"/>
              <a:cs typeface="+mn-cs"/>
            </a:endParaRPr>
          </a:p>
        </p:txBody>
      </p:sp>
      <p:pic>
        <p:nvPicPr>
          <p:cNvPr id="6149" name="Grafik 6" descr="image-2021-01-26 19 18 2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9200" y="2590800"/>
            <a:ext cx="2743200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Grafik 6" descr="image-2021-01-27 16 51 5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91063" y="2108200"/>
            <a:ext cx="3538537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ocuments\Моя папка\мерсибо\4 конструктор картинок\фоны\фон голубо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81000" y="0"/>
            <a:ext cx="82296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Цель построения речевой развивающей среды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219200"/>
            <a:ext cx="77724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Comic Sans MS" pitchFamily="66" charset="0"/>
                <a:cs typeface="+mn-cs"/>
              </a:rPr>
              <a:t>Насыщение окружающей среды компонентами, обеспечивающими развитие речи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Comic Sans MS" pitchFamily="66" charset="0"/>
                <a:cs typeface="+mn-cs"/>
              </a:rPr>
              <a:t>дошкольника.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4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4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Comic Sans MS" pitchFamily="66" charset="0"/>
              <a:cs typeface="+mn-cs"/>
            </a:endParaRPr>
          </a:p>
        </p:txBody>
      </p:sp>
      <p:pic>
        <p:nvPicPr>
          <p:cNvPr id="7173" name="Grafik 6" descr="image-2021-01-27 16 51 3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0975" y="3124200"/>
            <a:ext cx="52927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Grafik 7" descr="image-2021-01-27 16 51 4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38800" y="1828800"/>
            <a:ext cx="312896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ocuments\Моя папка\мерсибо\4 конструктор картинок\фоны\фон голубо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5800" y="1828800"/>
            <a:ext cx="7848600" cy="317023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57150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70C0"/>
                </a:solidFill>
                <a:latin typeface="+mn-lt"/>
                <a:cs typeface="+mn-cs"/>
              </a:rPr>
              <a:t>Речь педагога,</a:t>
            </a:r>
            <a:endParaRPr lang="de-DE" sz="3600" b="1" dirty="0">
              <a:solidFill>
                <a:srgbClr val="0070C0"/>
              </a:solidFill>
              <a:latin typeface="+mn-lt"/>
              <a:cs typeface="+mn-cs"/>
            </a:endParaRP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+mn-lt"/>
                <a:cs typeface="+mn-cs"/>
              </a:rPr>
              <a:t>Методы и приёмы, 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+mn-lt"/>
                <a:cs typeface="+mn-cs"/>
              </a:rPr>
              <a:t>Оборудование.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3238" y="476250"/>
            <a:ext cx="8183562" cy="9366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Компоненты речевой развивающей среды.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ользователь\Documents\Моя папка\мерсибо\4 конструктор картинок\фоны\фон голубо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2"/>
          <p:cNvSpPr/>
          <p:nvPr/>
        </p:nvSpPr>
        <p:spPr>
          <a:xfrm>
            <a:off x="684213" y="1484313"/>
            <a:ext cx="7272337" cy="397033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57150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ПРАВИЛЬНОСТЬ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ТОЧНОСТЬ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ЛОГИЧНОСТЬ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ЧИСТОТА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ВЫРАЗИТЕЛЬНОСТЬ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БОГАТСТВО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УМЕСТНОСТЬ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3238" y="404813"/>
            <a:ext cx="8183562" cy="100806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Качества речи педагога.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pic>
        <p:nvPicPr>
          <p:cNvPr id="10243" name="Picture 2" descr="C:\Users\Пользователь\Documents\Моя папка\мерсибо\4 конструктор картинок\фоны\фон голубо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304800"/>
            <a:ext cx="8183562" cy="50323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Модель предметной речевой среды</a:t>
            </a:r>
          </a:p>
        </p:txBody>
      </p:sp>
      <p:sp>
        <p:nvSpPr>
          <p:cNvPr id="7" name="Скругленный прямоугольник 2"/>
          <p:cNvSpPr/>
          <p:nvPr/>
        </p:nvSpPr>
        <p:spPr>
          <a:xfrm>
            <a:off x="2700338" y="1052513"/>
            <a:ext cx="3167062" cy="108108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Логопедический уголок</a:t>
            </a:r>
          </a:p>
        </p:txBody>
      </p:sp>
      <p:sp>
        <p:nvSpPr>
          <p:cNvPr id="8" name="Скругленный прямоугольник 3"/>
          <p:cNvSpPr/>
          <p:nvPr/>
        </p:nvSpPr>
        <p:spPr>
          <a:xfrm>
            <a:off x="3071813" y="2500313"/>
            <a:ext cx="2808287" cy="2016125"/>
          </a:xfrm>
          <a:prstGeom prst="roundRect">
            <a:avLst/>
          </a:prstGeom>
          <a:solidFill>
            <a:srgbClr val="C634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Развивающая речевая среда</a:t>
            </a:r>
          </a:p>
        </p:txBody>
      </p:sp>
      <p:sp>
        <p:nvSpPr>
          <p:cNvPr id="9" name="Скругленный прямоугольник 4"/>
          <p:cNvSpPr/>
          <p:nvPr/>
        </p:nvSpPr>
        <p:spPr>
          <a:xfrm>
            <a:off x="381000" y="2349500"/>
            <a:ext cx="1814513" cy="1800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Уголок для театрализации</a:t>
            </a:r>
          </a:p>
        </p:txBody>
      </p:sp>
      <p:sp>
        <p:nvSpPr>
          <p:cNvPr id="10" name="Скругленный прямоугольник 5"/>
          <p:cNvSpPr/>
          <p:nvPr/>
        </p:nvSpPr>
        <p:spPr>
          <a:xfrm>
            <a:off x="6804025" y="2349500"/>
            <a:ext cx="1655763" cy="1800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Книжный уголок</a:t>
            </a:r>
          </a:p>
        </p:txBody>
      </p:sp>
      <p:sp>
        <p:nvSpPr>
          <p:cNvPr id="11" name="Скругленный прямоугольник 6"/>
          <p:cNvSpPr/>
          <p:nvPr/>
        </p:nvSpPr>
        <p:spPr>
          <a:xfrm>
            <a:off x="684213" y="4724400"/>
            <a:ext cx="2447925" cy="1347788"/>
          </a:xfrm>
          <a:prstGeom prst="roundRect">
            <a:avLst/>
          </a:prstGeom>
          <a:solidFill>
            <a:srgbClr val="1BDF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Оборудование и атрибуты для сюжетно-ролевых игр.</a:t>
            </a:r>
          </a:p>
        </p:txBody>
      </p:sp>
      <p:sp>
        <p:nvSpPr>
          <p:cNvPr id="12" name="Скругленный прямоугольник 7"/>
          <p:cNvSpPr/>
          <p:nvPr/>
        </p:nvSpPr>
        <p:spPr>
          <a:xfrm>
            <a:off x="5508625" y="4724400"/>
            <a:ext cx="2808288" cy="1368425"/>
          </a:xfrm>
          <a:prstGeom prst="roundRect">
            <a:avLst/>
          </a:prstGeom>
          <a:solidFill>
            <a:srgbClr val="D04E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Уголок для сенсорно- моторного развития</a:t>
            </a:r>
          </a:p>
        </p:txBody>
      </p:sp>
      <p:cxnSp>
        <p:nvCxnSpPr>
          <p:cNvPr id="13" name="Прямая со стрелкой 13"/>
          <p:cNvCxnSpPr/>
          <p:nvPr/>
        </p:nvCxnSpPr>
        <p:spPr>
          <a:xfrm flipV="1">
            <a:off x="4427538" y="2133600"/>
            <a:ext cx="0" cy="79057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0"/>
          <p:cNvCxnSpPr/>
          <p:nvPr/>
        </p:nvCxnSpPr>
        <p:spPr>
          <a:xfrm>
            <a:off x="5880100" y="3508375"/>
            <a:ext cx="919163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9"/>
          <p:cNvCxnSpPr/>
          <p:nvPr/>
        </p:nvCxnSpPr>
        <p:spPr>
          <a:xfrm rot="10800000">
            <a:off x="2143125" y="3500438"/>
            <a:ext cx="928688" cy="793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21"/>
          <p:cNvCxnSpPr/>
          <p:nvPr/>
        </p:nvCxnSpPr>
        <p:spPr>
          <a:xfrm rot="16200000" flipH="1">
            <a:off x="5679282" y="4393406"/>
            <a:ext cx="571500" cy="50006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23"/>
          <p:cNvCxnSpPr/>
          <p:nvPr/>
        </p:nvCxnSpPr>
        <p:spPr>
          <a:xfrm rot="5400000">
            <a:off x="2857500" y="4429125"/>
            <a:ext cx="500063" cy="50006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764</Words>
  <Application>Microsoft Office PowerPoint</Application>
  <PresentationFormat>Экран (4:3)</PresentationFormat>
  <Paragraphs>123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Comic Sans MS</vt:lpstr>
      <vt:lpstr>Times New Roman</vt:lpstr>
      <vt:lpstr>Tahoma</vt:lpstr>
      <vt:lpstr>Office Theme</vt:lpstr>
      <vt:lpstr>Муниципальное бюджетное дошкольное образовательное учреждение  „Детский сад присмотра и оздоровления №46 „Светлячок“ корпус – 2  г. Рубцовска Алтайского края 658210, г. Рубцовск, пр. Рубцовский, 18А тел.: (38557) 4-14-52, 2-49-20, 2-49-81 e-mail: detskiisad46@yandex.ru сайт: ds46.educrub.ru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Таким образом в нашей группе для полноценного речевого развития детей грамотно организована развивающая предметно-пространственная речевая среда.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60</cp:revision>
  <dcterms:created xsi:type="dcterms:W3CDTF">2014-10-21T10:17:11Z</dcterms:created>
  <dcterms:modified xsi:type="dcterms:W3CDTF">2021-04-01T09:12:07Z</dcterms:modified>
</cp:coreProperties>
</file>